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slideLayouts/slideLayout20.xml" ContentType="application/vnd.openxmlformats-officedocument.presentationml.slideLayout+xml"/>
  <Override PartName="/ppt/theme/theme10.xml" ContentType="application/vnd.openxmlformats-officedocument.theme+xml"/>
  <Override PartName="/ppt/slideLayouts/slideLayout21.xml" ContentType="application/vnd.openxmlformats-officedocument.presentationml.slideLayout+xml"/>
  <Override PartName="/ppt/theme/theme11.xml" ContentType="application/vnd.openxmlformats-officedocument.theme+xml"/>
  <Override PartName="/ppt/slideLayouts/slideLayout22.xml" ContentType="application/vnd.openxmlformats-officedocument.presentationml.slideLayout+xml"/>
  <Override PartName="/ppt/theme/theme12.xml" ContentType="application/vnd.openxmlformats-officedocument.theme+xml"/>
  <Override PartName="/ppt/slideLayouts/slideLayout2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6" r:id="rId3"/>
    <p:sldMasterId id="2147483668" r:id="rId4"/>
    <p:sldMasterId id="2147483672" r:id="rId5"/>
    <p:sldMasterId id="2147483674" r:id="rId6"/>
    <p:sldMasterId id="2147483676" r:id="rId7"/>
    <p:sldMasterId id="2147483678" r:id="rId8"/>
    <p:sldMasterId id="2147483680" r:id="rId9"/>
    <p:sldMasterId id="2147483682" r:id="rId10"/>
    <p:sldMasterId id="2147483684" r:id="rId11"/>
    <p:sldMasterId id="2147483686" r:id="rId12"/>
    <p:sldMasterId id="2147483688" r:id="rId13"/>
  </p:sldMasterIdLst>
  <p:notesMasterIdLst>
    <p:notesMasterId r:id="rId29"/>
  </p:notesMasterIdLst>
  <p:handoutMasterIdLst>
    <p:handoutMasterId r:id="rId30"/>
  </p:handoutMasterIdLst>
  <p:sldIdLst>
    <p:sldId id="257" r:id="rId14"/>
    <p:sldId id="269" r:id="rId15"/>
    <p:sldId id="270" r:id="rId16"/>
    <p:sldId id="272" r:id="rId17"/>
    <p:sldId id="273" r:id="rId18"/>
    <p:sldId id="284" r:id="rId19"/>
    <p:sldId id="274" r:id="rId20"/>
    <p:sldId id="275" r:id="rId21"/>
    <p:sldId id="277" r:id="rId22"/>
    <p:sldId id="278" r:id="rId23"/>
    <p:sldId id="279" r:id="rId24"/>
    <p:sldId id="280" r:id="rId25"/>
    <p:sldId id="283" r:id="rId26"/>
    <p:sldId id="276" r:id="rId27"/>
    <p:sldId id="266" r:id="rId28"/>
  </p:sldIdLst>
  <p:sldSz cx="9144000" cy="6858000" type="screen4x3"/>
  <p:notesSz cx="6794500" cy="9931400"/>
  <p:defaultTextStyle>
    <a:defPPr>
      <a:defRPr lang="en-GB"/>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3300"/>
    <a:srgbClr val="99CCFF"/>
    <a:srgbClr val="99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6" autoAdjust="0"/>
    <p:restoredTop sz="90929"/>
  </p:normalViewPr>
  <p:slideViewPr>
    <p:cSldViewPr>
      <p:cViewPr varScale="1">
        <p:scale>
          <a:sx n="85" d="100"/>
          <a:sy n="85" d="100"/>
        </p:scale>
        <p:origin x="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1026"/>
          <p:cNvSpPr>
            <a:spLocks noGrp="1" noChangeArrowheads="1"/>
          </p:cNvSpPr>
          <p:nvPr>
            <p:ph type="hdr" sz="quarter"/>
          </p:nvPr>
        </p:nvSpPr>
        <p:spPr bwMode="auto">
          <a:xfrm>
            <a:off x="0" y="0"/>
            <a:ext cx="2943966" cy="496252"/>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defRPr sz="1200"/>
            </a:lvl1pPr>
          </a:lstStyle>
          <a:p>
            <a:endParaRPr lang="en-GB"/>
          </a:p>
        </p:txBody>
      </p:sp>
      <p:sp>
        <p:nvSpPr>
          <p:cNvPr id="6147" name="Rectangle 1027"/>
          <p:cNvSpPr>
            <a:spLocks noGrp="1" noChangeArrowheads="1"/>
          </p:cNvSpPr>
          <p:nvPr>
            <p:ph type="dt" sz="quarter" idx="1"/>
          </p:nvPr>
        </p:nvSpPr>
        <p:spPr bwMode="auto">
          <a:xfrm>
            <a:off x="3850535" y="0"/>
            <a:ext cx="2943965" cy="496252"/>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lgn="r">
              <a:defRPr sz="1200"/>
            </a:lvl1pPr>
          </a:lstStyle>
          <a:p>
            <a:endParaRPr lang="en-GB"/>
          </a:p>
        </p:txBody>
      </p:sp>
      <p:sp>
        <p:nvSpPr>
          <p:cNvPr id="6148" name="Rectangle 1028"/>
          <p:cNvSpPr>
            <a:spLocks noGrp="1" noChangeArrowheads="1"/>
          </p:cNvSpPr>
          <p:nvPr>
            <p:ph type="ftr" sz="quarter" idx="2"/>
          </p:nvPr>
        </p:nvSpPr>
        <p:spPr bwMode="auto">
          <a:xfrm>
            <a:off x="0" y="9435148"/>
            <a:ext cx="2943966" cy="496252"/>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defRPr sz="1200"/>
            </a:lvl1pPr>
          </a:lstStyle>
          <a:p>
            <a:endParaRPr lang="en-GB"/>
          </a:p>
        </p:txBody>
      </p:sp>
      <p:sp>
        <p:nvSpPr>
          <p:cNvPr id="6149" name="Rectangle 1029"/>
          <p:cNvSpPr>
            <a:spLocks noGrp="1" noChangeArrowheads="1"/>
          </p:cNvSpPr>
          <p:nvPr>
            <p:ph type="sldNum" sz="quarter" idx="3"/>
          </p:nvPr>
        </p:nvSpPr>
        <p:spPr bwMode="auto">
          <a:xfrm>
            <a:off x="3850535" y="9435148"/>
            <a:ext cx="2943965" cy="496252"/>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lgn="r">
              <a:defRPr sz="1200"/>
            </a:lvl1pPr>
          </a:lstStyle>
          <a:p>
            <a:fld id="{A1928703-B641-4AD1-97BC-7BB7D32106EE}" type="slidenum">
              <a:rPr lang="en-GB"/>
              <a:pPr/>
              <a:t>‹#›</a:t>
            </a:fld>
            <a:endParaRPr lang="en-GB"/>
          </a:p>
        </p:txBody>
      </p:sp>
    </p:spTree>
    <p:extLst>
      <p:ext uri="{BB962C8B-B14F-4D97-AF65-F5344CB8AC3E}">
        <p14:creationId xmlns:p14="http://schemas.microsoft.com/office/powerpoint/2010/main" val="1963062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966" cy="496252"/>
          </a:xfrm>
          <a:prstGeom prst="rect">
            <a:avLst/>
          </a:prstGeom>
        </p:spPr>
        <p:txBody>
          <a:bodyPr vert="horz" lIns="91614" tIns="45807" rIns="91614" bIns="45807" rtlCol="0"/>
          <a:lstStyle>
            <a:lvl1pPr algn="l">
              <a:defRPr sz="1200"/>
            </a:lvl1pPr>
          </a:lstStyle>
          <a:p>
            <a:endParaRPr lang="fi-FI"/>
          </a:p>
        </p:txBody>
      </p:sp>
      <p:sp>
        <p:nvSpPr>
          <p:cNvPr id="3" name="Date Placeholder 2"/>
          <p:cNvSpPr>
            <a:spLocks noGrp="1"/>
          </p:cNvSpPr>
          <p:nvPr>
            <p:ph type="dt" idx="1"/>
          </p:nvPr>
        </p:nvSpPr>
        <p:spPr>
          <a:xfrm>
            <a:off x="3848945" y="0"/>
            <a:ext cx="2943966" cy="496252"/>
          </a:xfrm>
          <a:prstGeom prst="rect">
            <a:avLst/>
          </a:prstGeom>
        </p:spPr>
        <p:txBody>
          <a:bodyPr vert="horz" lIns="91614" tIns="45807" rIns="91614" bIns="45807" rtlCol="0"/>
          <a:lstStyle>
            <a:lvl1pPr algn="r">
              <a:defRPr sz="1200"/>
            </a:lvl1pPr>
          </a:lstStyle>
          <a:p>
            <a:fld id="{A5533A42-4FE7-4BF5-9F52-8541B41D467C}" type="datetimeFigureOut">
              <a:rPr lang="fi-FI" smtClean="0"/>
              <a:pPr/>
              <a:t>27.11.2014</a:t>
            </a:fld>
            <a:endParaRPr lang="fi-FI"/>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614" tIns="45807" rIns="91614" bIns="45807" rtlCol="0" anchor="ctr"/>
          <a:lstStyle/>
          <a:p>
            <a:endParaRPr lang="fi-FI"/>
          </a:p>
        </p:txBody>
      </p:sp>
      <p:sp>
        <p:nvSpPr>
          <p:cNvPr id="5" name="Notes Placeholder 4"/>
          <p:cNvSpPr>
            <a:spLocks noGrp="1"/>
          </p:cNvSpPr>
          <p:nvPr>
            <p:ph type="body" sz="quarter" idx="3"/>
          </p:nvPr>
        </p:nvSpPr>
        <p:spPr>
          <a:xfrm>
            <a:off x="679133" y="4717575"/>
            <a:ext cx="5436236" cy="4469448"/>
          </a:xfrm>
          <a:prstGeom prst="rect">
            <a:avLst/>
          </a:prstGeom>
        </p:spPr>
        <p:txBody>
          <a:bodyPr vert="horz" lIns="91614" tIns="45807" rIns="91614" bIns="4580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9433558"/>
            <a:ext cx="2943966" cy="496252"/>
          </a:xfrm>
          <a:prstGeom prst="rect">
            <a:avLst/>
          </a:prstGeom>
        </p:spPr>
        <p:txBody>
          <a:bodyPr vert="horz" lIns="91614" tIns="45807" rIns="91614" bIns="45807" rtlCol="0" anchor="b"/>
          <a:lstStyle>
            <a:lvl1pPr algn="l">
              <a:defRPr sz="1200"/>
            </a:lvl1pPr>
          </a:lstStyle>
          <a:p>
            <a:endParaRPr lang="fi-FI"/>
          </a:p>
        </p:txBody>
      </p:sp>
      <p:sp>
        <p:nvSpPr>
          <p:cNvPr id="7" name="Slide Number Placeholder 6"/>
          <p:cNvSpPr>
            <a:spLocks noGrp="1"/>
          </p:cNvSpPr>
          <p:nvPr>
            <p:ph type="sldNum" sz="quarter" idx="5"/>
          </p:nvPr>
        </p:nvSpPr>
        <p:spPr>
          <a:xfrm>
            <a:off x="3848945" y="9433558"/>
            <a:ext cx="2943966" cy="496252"/>
          </a:xfrm>
          <a:prstGeom prst="rect">
            <a:avLst/>
          </a:prstGeom>
        </p:spPr>
        <p:txBody>
          <a:bodyPr vert="horz" lIns="91614" tIns="45807" rIns="91614" bIns="45807" rtlCol="0" anchor="b"/>
          <a:lstStyle>
            <a:lvl1pPr algn="r">
              <a:defRPr sz="1200"/>
            </a:lvl1pPr>
          </a:lstStyle>
          <a:p>
            <a:fld id="{9832F475-B0FD-4013-9D58-1CCADE82C283}" type="slidenum">
              <a:rPr lang="fi-FI" smtClean="0"/>
              <a:pPr/>
              <a:t>‹#›</a:t>
            </a:fld>
            <a:endParaRPr lang="fi-FI"/>
          </a:p>
        </p:txBody>
      </p:sp>
    </p:spTree>
    <p:extLst>
      <p:ext uri="{BB962C8B-B14F-4D97-AF65-F5344CB8AC3E}">
        <p14:creationId xmlns:p14="http://schemas.microsoft.com/office/powerpoint/2010/main" val="587153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72E5E9B-10B6-4078-AD4C-35B2DEA663AA}" type="slidenum">
              <a:rPr lang="en-US" smtClean="0">
                <a:solidFill>
                  <a:srgbClr val="000000"/>
                </a:solidFill>
              </a:rPr>
              <a:pPr/>
              <a:t>2</a:t>
            </a:fld>
            <a:endParaRPr lang="en-US" smtClean="0">
              <a:solidFill>
                <a:srgbClr val="000000"/>
              </a:solidFill>
            </a:endParaRPr>
          </a:p>
        </p:txBody>
      </p:sp>
      <p:sp>
        <p:nvSpPr>
          <p:cNvPr id="19459" name="Rectangle 2"/>
          <p:cNvSpPr>
            <a:spLocks noGrp="1" noRot="1" noChangeAspect="1" noChangeArrowheads="1" noTextEdit="1"/>
          </p:cNvSpPr>
          <p:nvPr>
            <p:ph type="sldImg"/>
          </p:nvPr>
        </p:nvSpPr>
        <p:spPr>
          <a:xfrm>
            <a:off x="917575" y="744538"/>
            <a:ext cx="4960938" cy="3722687"/>
          </a:xfrm>
          <a:ln/>
        </p:spPr>
      </p:sp>
      <p:sp>
        <p:nvSpPr>
          <p:cNvPr id="19460" name="Rectangle 3"/>
          <p:cNvSpPr>
            <a:spLocks noGrp="1" noChangeArrowheads="1"/>
          </p:cNvSpPr>
          <p:nvPr>
            <p:ph type="body" idx="1"/>
          </p:nvPr>
        </p:nvSpPr>
        <p:spPr>
          <a:xfrm>
            <a:off x="905934" y="4717415"/>
            <a:ext cx="4982633" cy="4469131"/>
          </a:xfrm>
          <a:noFill/>
          <a:ln/>
        </p:spPr>
        <p:txBody>
          <a:bodyPr/>
          <a:lstStyle/>
          <a:p>
            <a:pPr eaLnBrk="1" hangingPunct="1"/>
            <a:endParaRPr lang="en-GB" dirty="0" smtClean="0"/>
          </a:p>
        </p:txBody>
      </p:sp>
    </p:spTree>
    <p:extLst>
      <p:ext uri="{BB962C8B-B14F-4D97-AF65-F5344CB8AC3E}">
        <p14:creationId xmlns:p14="http://schemas.microsoft.com/office/powerpoint/2010/main" val="296969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0E3390BF-85FC-47F9-A9E1-E8E0CDF73434}" type="slidenum">
              <a:rPr lang="en-US" smtClean="0">
                <a:solidFill>
                  <a:srgbClr val="000000"/>
                </a:solidFill>
              </a:rPr>
              <a:pPr/>
              <a:t>3</a:t>
            </a:fld>
            <a:endParaRPr lang="en-US" smtClean="0">
              <a:solidFill>
                <a:srgbClr val="000000"/>
              </a:solidFill>
            </a:endParaRPr>
          </a:p>
        </p:txBody>
      </p:sp>
      <p:sp>
        <p:nvSpPr>
          <p:cNvPr id="20483" name="Rectangle 2"/>
          <p:cNvSpPr>
            <a:spLocks noGrp="1" noRot="1" noChangeAspect="1" noChangeArrowheads="1" noTextEdit="1"/>
          </p:cNvSpPr>
          <p:nvPr>
            <p:ph type="sldImg"/>
          </p:nvPr>
        </p:nvSpPr>
        <p:spPr>
          <a:xfrm>
            <a:off x="917575" y="744538"/>
            <a:ext cx="4960938" cy="3722687"/>
          </a:xfrm>
          <a:ln/>
        </p:spPr>
      </p:sp>
      <p:sp>
        <p:nvSpPr>
          <p:cNvPr id="20484" name="Rectangle 3"/>
          <p:cNvSpPr>
            <a:spLocks noGrp="1" noChangeArrowheads="1"/>
          </p:cNvSpPr>
          <p:nvPr>
            <p:ph type="body" idx="1"/>
          </p:nvPr>
        </p:nvSpPr>
        <p:spPr>
          <a:xfrm>
            <a:off x="905934" y="4717415"/>
            <a:ext cx="4982633" cy="4469131"/>
          </a:xfrm>
          <a:noFill/>
          <a:ln/>
        </p:spPr>
        <p:txBody>
          <a:bodyPr/>
          <a:lstStyle/>
          <a:p>
            <a:pPr eaLnBrk="1" hangingPunct="1"/>
            <a:endParaRPr lang="en-GB" smtClean="0"/>
          </a:p>
        </p:txBody>
      </p:sp>
    </p:spTree>
    <p:extLst>
      <p:ext uri="{BB962C8B-B14F-4D97-AF65-F5344CB8AC3E}">
        <p14:creationId xmlns:p14="http://schemas.microsoft.com/office/powerpoint/2010/main" val="2135184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037DAB89-F782-4B9F-9CF2-BB964EC1763C}" type="slidenum">
              <a:rPr lang="en-US" smtClean="0">
                <a:solidFill>
                  <a:srgbClr val="000000"/>
                </a:solidFill>
              </a:rPr>
              <a:pPr/>
              <a:t>4</a:t>
            </a:fld>
            <a:endParaRPr lang="en-US" smtClean="0">
              <a:solidFill>
                <a:srgbClr val="000000"/>
              </a:solidFill>
            </a:endParaRPr>
          </a:p>
        </p:txBody>
      </p:sp>
      <p:sp>
        <p:nvSpPr>
          <p:cNvPr id="22531" name="Rectangle 2"/>
          <p:cNvSpPr>
            <a:spLocks noGrp="1" noRot="1" noChangeAspect="1" noChangeArrowheads="1" noTextEdit="1"/>
          </p:cNvSpPr>
          <p:nvPr>
            <p:ph type="sldImg"/>
          </p:nvPr>
        </p:nvSpPr>
        <p:spPr>
          <a:xfrm>
            <a:off x="915988" y="744538"/>
            <a:ext cx="4964112" cy="3722687"/>
          </a:xfrm>
          <a:ln/>
        </p:spPr>
      </p:sp>
      <p:sp>
        <p:nvSpPr>
          <p:cNvPr id="22532" name="Rectangle 3"/>
          <p:cNvSpPr>
            <a:spLocks noGrp="1" noChangeArrowheads="1"/>
          </p:cNvSpPr>
          <p:nvPr>
            <p:ph type="body" idx="1"/>
          </p:nvPr>
        </p:nvSpPr>
        <p:spPr>
          <a:xfrm>
            <a:off x="150990" y="4717416"/>
            <a:ext cx="6417027" cy="4800176"/>
          </a:xfrm>
          <a:noFill/>
          <a:ln/>
        </p:spPr>
        <p:txBody>
          <a:bodyPr/>
          <a:lstStyle/>
          <a:p>
            <a:pPr algn="ctr" eaLnBrk="1" hangingPunct="1">
              <a:lnSpc>
                <a:spcPct val="80000"/>
              </a:lnSpc>
            </a:pPr>
            <a:r>
              <a:rPr lang="fi-FI" sz="1000"/>
              <a:t>TOIMIKUNNAT JA JAOSTOT </a:t>
            </a:r>
          </a:p>
          <a:p>
            <a:pPr eaLnBrk="1" hangingPunct="1">
              <a:lnSpc>
                <a:spcPct val="80000"/>
              </a:lnSpc>
            </a:pPr>
            <a:r>
              <a:rPr lang="fi-FI" sz="1000"/>
              <a:t>Koulutuspäiviä, teemailtoja ja ‑kokouksia sekä muuta toimintaa järjestävät eri toimikunnat ja jaostot.</a:t>
            </a:r>
          </a:p>
          <a:p>
            <a:pPr algn="just" eaLnBrk="1" hangingPunct="1">
              <a:lnSpc>
                <a:spcPct val="80000"/>
              </a:lnSpc>
            </a:pPr>
            <a:r>
              <a:rPr lang="fi-FI" sz="1000"/>
              <a:t>(Toimikunnilla ja jaostoilla omat toimintasuunnitelmansa)</a:t>
            </a:r>
          </a:p>
          <a:p>
            <a:pPr algn="just" eaLnBrk="1" hangingPunct="1">
              <a:lnSpc>
                <a:spcPct val="80000"/>
              </a:lnSpc>
            </a:pPr>
            <a:endParaRPr lang="fi-FI" sz="1000"/>
          </a:p>
          <a:p>
            <a:pPr algn="just" eaLnBrk="1" hangingPunct="1">
              <a:lnSpc>
                <a:spcPct val="80000"/>
              </a:lnSpc>
            </a:pPr>
            <a:r>
              <a:rPr lang="fi-FI" sz="1000"/>
              <a:t>	Teknologiatoimikunta	</a:t>
            </a:r>
          </a:p>
          <a:p>
            <a:pPr algn="just" eaLnBrk="1" hangingPunct="1">
              <a:lnSpc>
                <a:spcPct val="80000"/>
              </a:lnSpc>
            </a:pPr>
            <a:r>
              <a:rPr lang="fi-FI" sz="1000"/>
              <a:t>	Voimalaitosjaos 	</a:t>
            </a:r>
          </a:p>
          <a:p>
            <a:pPr algn="just" eaLnBrk="1" hangingPunct="1">
              <a:lnSpc>
                <a:spcPct val="80000"/>
              </a:lnSpc>
            </a:pPr>
            <a:r>
              <a:rPr lang="fi-FI" sz="1000"/>
              <a:t>	Kunnossapitotoimikunta						</a:t>
            </a:r>
          </a:p>
          <a:p>
            <a:pPr algn="just" eaLnBrk="1" hangingPunct="1">
              <a:lnSpc>
                <a:spcPct val="80000"/>
              </a:lnSpc>
            </a:pPr>
            <a:r>
              <a:rPr lang="fi-FI" sz="1000"/>
              <a:t>	Panosautomaatiojaosto 	</a:t>
            </a:r>
          </a:p>
          <a:p>
            <a:pPr algn="just" eaLnBrk="1" hangingPunct="1">
              <a:lnSpc>
                <a:spcPct val="80000"/>
              </a:lnSpc>
            </a:pPr>
            <a:r>
              <a:rPr lang="fi-FI" sz="1000"/>
              <a:t>	Imeko-toimikunta    kts. kansainvälinen toiminta.	 </a:t>
            </a:r>
          </a:p>
          <a:p>
            <a:pPr algn="just" eaLnBrk="1" hangingPunct="1">
              <a:lnSpc>
                <a:spcPct val="80000"/>
              </a:lnSpc>
            </a:pPr>
            <a:r>
              <a:rPr lang="fi-FI" sz="1000"/>
              <a:t>	Konenäköjaosto</a:t>
            </a:r>
          </a:p>
          <a:p>
            <a:pPr algn="just" eaLnBrk="1" hangingPunct="1">
              <a:lnSpc>
                <a:spcPct val="80000"/>
              </a:lnSpc>
            </a:pPr>
            <a:r>
              <a:rPr lang="fi-FI" sz="1000"/>
              <a:t>	Kenttäväylätoimikunta 						</a:t>
            </a:r>
          </a:p>
          <a:p>
            <a:pPr algn="just" eaLnBrk="1" hangingPunct="1">
              <a:lnSpc>
                <a:spcPct val="80000"/>
              </a:lnSpc>
            </a:pPr>
            <a:r>
              <a:rPr lang="fi-FI" sz="1000"/>
              <a:t>	Rakennusautomaatiojaosto 	</a:t>
            </a:r>
          </a:p>
          <a:p>
            <a:pPr algn="just" eaLnBrk="1" hangingPunct="1">
              <a:lnSpc>
                <a:spcPct val="80000"/>
              </a:lnSpc>
            </a:pPr>
            <a:r>
              <a:rPr lang="fi-FI" sz="1000"/>
              <a:t>	Koulutustoimikunta		 </a:t>
            </a:r>
          </a:p>
          <a:p>
            <a:pPr algn="just" eaLnBrk="1" hangingPunct="1">
              <a:lnSpc>
                <a:spcPct val="80000"/>
              </a:lnSpc>
            </a:pPr>
            <a:r>
              <a:rPr lang="fi-FI" sz="1000"/>
              <a:t>	Simulointijaos</a:t>
            </a:r>
          </a:p>
          <a:p>
            <a:pPr algn="just" eaLnBrk="1" hangingPunct="1">
              <a:lnSpc>
                <a:spcPct val="80000"/>
              </a:lnSpc>
            </a:pPr>
            <a:r>
              <a:rPr lang="fi-FI" sz="1000"/>
              <a:t>	Kansainvälisyystoimikunta		 </a:t>
            </a:r>
          </a:p>
          <a:p>
            <a:pPr algn="just" eaLnBrk="1" hangingPunct="1">
              <a:lnSpc>
                <a:spcPct val="80000"/>
              </a:lnSpc>
            </a:pPr>
            <a:r>
              <a:rPr lang="fi-FI" sz="1000"/>
              <a:t>	Turvallisuusjaosto</a:t>
            </a:r>
          </a:p>
          <a:p>
            <a:pPr algn="just" eaLnBrk="1" hangingPunct="1">
              <a:lnSpc>
                <a:spcPct val="80000"/>
              </a:lnSpc>
            </a:pPr>
            <a:r>
              <a:rPr lang="fi-FI" sz="1000"/>
              <a:t>		</a:t>
            </a:r>
          </a:p>
          <a:p>
            <a:pPr algn="just" eaLnBrk="1" hangingPunct="1">
              <a:lnSpc>
                <a:spcPct val="80000"/>
              </a:lnSpc>
            </a:pPr>
            <a:r>
              <a:rPr lang="fi-FI" sz="1000"/>
              <a:t>Jaostojen vastuuhenkilöiden suunnitteleman Jaospäivän tavoitteena on karsia päällekkäisyyksiä ja toisaalta löytää yhteisiä aiheita.</a:t>
            </a:r>
          </a:p>
          <a:p>
            <a:pPr algn="just" eaLnBrk="1" hangingPunct="1">
              <a:lnSpc>
                <a:spcPct val="80000"/>
              </a:lnSpc>
            </a:pPr>
            <a:endParaRPr lang="fi-FI" sz="1000"/>
          </a:p>
          <a:p>
            <a:pPr algn="just" eaLnBrk="1" hangingPunct="1">
              <a:lnSpc>
                <a:spcPct val="80000"/>
              </a:lnSpc>
            </a:pPr>
            <a:r>
              <a:rPr lang="fi-FI" sz="1000"/>
              <a:t>Uusien jaostojen perustaminen</a:t>
            </a:r>
          </a:p>
          <a:p>
            <a:pPr algn="just" eaLnBrk="1" hangingPunct="1">
              <a:lnSpc>
                <a:spcPct val="80000"/>
              </a:lnSpc>
            </a:pPr>
            <a:r>
              <a:rPr lang="fi-FI" sz="1000"/>
              <a:t>Toimikunnat ja jaostot toimivat seuran toiminnan sisällöllisinä kehittäjinä. Seuran jäsenet voivat perustaa uusien ammattialueiden tiiviimmän yhteistyön aikaansaamiseksi jaostoja. Seura kannustaa jaostoja tuottamaan omat www-sivunsa seuran sivujen yhteyteen. Jaoksia kannustetaan myös kehittämään ilmettään ja näkyvyyttään erilaisissa tapahtumissa ja tilaisuuksissa.</a:t>
            </a:r>
          </a:p>
          <a:p>
            <a:pPr algn="just" eaLnBrk="1" hangingPunct="1">
              <a:lnSpc>
                <a:spcPct val="80000"/>
              </a:lnSpc>
            </a:pPr>
            <a:endParaRPr lang="fi-FI" sz="1000"/>
          </a:p>
          <a:p>
            <a:pPr algn="just" eaLnBrk="1" hangingPunct="1">
              <a:lnSpc>
                <a:spcPct val="80000"/>
              </a:lnSpc>
            </a:pPr>
            <a:r>
              <a:rPr lang="fi-FI" sz="1000"/>
              <a:t>Jaostojen maksullisten tapahtumien olisi pääsääntöisesti pyrittävä taloudelliseen nollatulokseen seuran toimiston tekemä työ huomioiden. Seuran hallitus kantaa vastuun jaostojen sitoumuksista ja hyväksyy tilaisuuksien tulo- ja menoarvion ennen sitoumuksia. Tilaisuuksien on vuoden 2005 aikana pyrittävä noin 1000 euron positiiviseen tulokseen tilaisuutta kohden. Tämän saavuttamiseksi budjetointiin ollaan kehittämässä ohjeistus, jonka avulla varmistetaan päällekkäisten tapahtumien mahdollisuus sekä kiinnitetään huomiota seuran toimiston tekemän työn kustannusten kattamiseen.</a:t>
            </a:r>
          </a:p>
          <a:p>
            <a:pPr algn="just" eaLnBrk="1" hangingPunct="1">
              <a:lnSpc>
                <a:spcPct val="80000"/>
              </a:lnSpc>
            </a:pPr>
            <a:endParaRPr lang="en-US" sz="1000"/>
          </a:p>
        </p:txBody>
      </p:sp>
    </p:spTree>
    <p:extLst>
      <p:ext uri="{BB962C8B-B14F-4D97-AF65-F5344CB8AC3E}">
        <p14:creationId xmlns:p14="http://schemas.microsoft.com/office/powerpoint/2010/main" val="1235184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7C77CA4-B740-4D67-9CD6-D9ED202B9690}" type="slidenum">
              <a:rPr lang="en-US" smtClean="0">
                <a:solidFill>
                  <a:srgbClr val="000000"/>
                </a:solidFill>
              </a:rPr>
              <a:pPr/>
              <a:t>12</a:t>
            </a:fld>
            <a:endParaRPr lang="en-US" smtClean="0">
              <a:solidFill>
                <a:srgbClr val="000000"/>
              </a:solidFill>
            </a:endParaRPr>
          </a:p>
        </p:txBody>
      </p:sp>
      <p:sp>
        <p:nvSpPr>
          <p:cNvPr id="23555" name="Rectangle 2"/>
          <p:cNvSpPr>
            <a:spLocks noGrp="1" noRot="1" noChangeAspect="1" noChangeArrowheads="1" noTextEdit="1"/>
          </p:cNvSpPr>
          <p:nvPr>
            <p:ph type="sldImg"/>
          </p:nvPr>
        </p:nvSpPr>
        <p:spPr>
          <a:xfrm>
            <a:off x="917575" y="744538"/>
            <a:ext cx="4960938" cy="3722687"/>
          </a:xfrm>
          <a:ln/>
        </p:spPr>
      </p:sp>
      <p:sp>
        <p:nvSpPr>
          <p:cNvPr id="23556" name="Rectangle 3"/>
          <p:cNvSpPr>
            <a:spLocks noGrp="1" noChangeArrowheads="1"/>
          </p:cNvSpPr>
          <p:nvPr>
            <p:ph type="body" idx="1"/>
          </p:nvPr>
        </p:nvSpPr>
        <p:spPr>
          <a:xfrm>
            <a:off x="150990" y="4717415"/>
            <a:ext cx="6417027" cy="5048462"/>
          </a:xfrm>
          <a:noFill/>
          <a:ln/>
        </p:spPr>
        <p:txBody>
          <a:bodyPr/>
          <a:lstStyle/>
          <a:p>
            <a:pPr algn="ctr" eaLnBrk="1" hangingPunct="1">
              <a:lnSpc>
                <a:spcPct val="80000"/>
              </a:lnSpc>
            </a:pPr>
            <a:r>
              <a:rPr lang="fi-FI" sz="1000" b="1"/>
              <a:t>JULKAISU‑ JA TIEDOTUSTOIMINTA</a:t>
            </a:r>
          </a:p>
          <a:p>
            <a:pPr algn="just" eaLnBrk="1" hangingPunct="1">
              <a:lnSpc>
                <a:spcPct val="80000"/>
              </a:lnSpc>
            </a:pPr>
            <a:r>
              <a:rPr lang="fi-FI" sz="1000" b="1"/>
              <a:t>Automaatiosta tiedottaminen ja PR-toiminta</a:t>
            </a:r>
            <a:endParaRPr lang="fi-FI" sz="1000"/>
          </a:p>
          <a:p>
            <a:pPr algn="just" eaLnBrk="1" hangingPunct="1">
              <a:lnSpc>
                <a:spcPct val="80000"/>
              </a:lnSpc>
            </a:pPr>
            <a:r>
              <a:rPr lang="fi-FI" sz="1000"/>
              <a:t>Automaatiosta tiedottaminen ja myönteisen mielikuvan aikaansaaminen laajoilla alueilla  on omiaan aktivoimaan nuoria alalle sekä vastavalmistuneita osallistumaan toimintaan. Toiminnan palkitseminen Automaatiopalkinnolla on tapa hankkia myönteistä julkisuutta. Jaostot toimivat julkisuuden kannalta tärkeillä alueilla ja alan myönteiseen markkinointiin panostetaan.</a:t>
            </a:r>
          </a:p>
          <a:p>
            <a:pPr algn="just" eaLnBrk="1" hangingPunct="1">
              <a:lnSpc>
                <a:spcPct val="80000"/>
              </a:lnSpc>
            </a:pPr>
            <a:r>
              <a:rPr lang="fi-FI" sz="1000"/>
              <a:t>Seuran www-sivujen edelleen kehittäminen on osa tiedottamista ja PR-toimintaa. Erityisesti linkitysten kautta pyritään verkottumaan laajalti sekä koti- että ulkomaille. Sähköpostijakelua seuran ja jaostojen jäsenille kehitetään.</a:t>
            </a:r>
          </a:p>
          <a:p>
            <a:pPr algn="just" eaLnBrk="1" hangingPunct="1">
              <a:lnSpc>
                <a:spcPct val="80000"/>
              </a:lnSpc>
            </a:pPr>
            <a:endParaRPr lang="fi-FI" sz="1000" b="1"/>
          </a:p>
          <a:p>
            <a:pPr algn="just" eaLnBrk="1" hangingPunct="1">
              <a:lnSpc>
                <a:spcPct val="80000"/>
              </a:lnSpc>
            </a:pPr>
            <a:r>
              <a:rPr lang="fi-FI" sz="1000" b="1"/>
              <a:t>Seuran julkaisusarja</a:t>
            </a:r>
          </a:p>
          <a:p>
            <a:pPr algn="just" eaLnBrk="1" hangingPunct="1">
              <a:lnSpc>
                <a:spcPct val="80000"/>
              </a:lnSpc>
            </a:pPr>
            <a:r>
              <a:rPr lang="fi-FI" sz="1000"/>
              <a:t>Julkaisusarjassa julkaistaan seuran hyväksymiä kirjoja. </a:t>
            </a:r>
          </a:p>
          <a:p>
            <a:pPr algn="just" eaLnBrk="1" hangingPunct="1">
              <a:lnSpc>
                <a:spcPct val="80000"/>
              </a:lnSpc>
            </a:pPr>
            <a:endParaRPr lang="fi-FI" sz="1000" b="1"/>
          </a:p>
          <a:p>
            <a:pPr algn="just" eaLnBrk="1" hangingPunct="1">
              <a:lnSpc>
                <a:spcPct val="80000"/>
              </a:lnSpc>
            </a:pPr>
            <a:r>
              <a:rPr lang="fi-FI" sz="1000" b="1"/>
              <a:t>Automaatioväylä</a:t>
            </a:r>
          </a:p>
          <a:p>
            <a:pPr algn="just" eaLnBrk="1" hangingPunct="1">
              <a:lnSpc>
                <a:spcPct val="80000"/>
              </a:lnSpc>
            </a:pPr>
            <a:r>
              <a:rPr lang="fi-FI" sz="1000"/>
              <a:t>Automaatioalan ainoaa ammattilehteä Automaatioväylää julkaisee Automaatioväylä Oy, jonka omistavat SAS ja Suomen Mittaus- ja Säätöteknillinen Yhdistys ry (SMSY). Yhteinen jäsenlehti ilmestyy vuoden aikana 7 numerona. Teeman lisäksi lehdessä on jäsensivut. SAS:n uudistetut jäsensivut otetaan käyttöön toimintavuoden aikana.  Lisäksi lehteen avataan opiskelijoille omat sivut. </a:t>
            </a:r>
          </a:p>
          <a:p>
            <a:pPr algn="just" eaLnBrk="1" hangingPunct="1">
              <a:lnSpc>
                <a:spcPct val="80000"/>
              </a:lnSpc>
            </a:pPr>
            <a:r>
              <a:rPr lang="fi-FI" sz="1000" b="1"/>
              <a:t>Vuoden 2004 teemanumerot ovat:</a:t>
            </a:r>
          </a:p>
          <a:p>
            <a:pPr algn="just" eaLnBrk="1" hangingPunct="1">
              <a:lnSpc>
                <a:spcPct val="80000"/>
              </a:lnSpc>
            </a:pPr>
            <a:r>
              <a:rPr lang="fi-FI" sz="1000"/>
              <a:t>1 Mittaus, analysointi ja anturit</a:t>
            </a:r>
          </a:p>
          <a:p>
            <a:pPr algn="just" eaLnBrk="1" hangingPunct="1">
              <a:lnSpc>
                <a:spcPct val="80000"/>
              </a:lnSpc>
            </a:pPr>
            <a:r>
              <a:rPr lang="fi-FI" sz="1000"/>
              <a:t>2 Koneautomaatio ja robotit</a:t>
            </a:r>
          </a:p>
          <a:p>
            <a:pPr algn="just" eaLnBrk="1" hangingPunct="1">
              <a:lnSpc>
                <a:spcPct val="80000"/>
              </a:lnSpc>
            </a:pPr>
            <a:r>
              <a:rPr lang="fi-FI" sz="1000"/>
              <a:t>3 Turvallisuus</a:t>
            </a:r>
          </a:p>
          <a:p>
            <a:pPr algn="just" eaLnBrk="1" hangingPunct="1">
              <a:lnSpc>
                <a:spcPct val="80000"/>
              </a:lnSpc>
            </a:pPr>
            <a:r>
              <a:rPr lang="fi-FI" sz="1000"/>
              <a:t>4 Automaatio 05 /MecaTec 05</a:t>
            </a:r>
          </a:p>
          <a:p>
            <a:pPr algn="just" eaLnBrk="1" hangingPunct="1">
              <a:lnSpc>
                <a:spcPct val="80000"/>
              </a:lnSpc>
            </a:pPr>
            <a:r>
              <a:rPr lang="fi-FI" sz="1000"/>
              <a:t>5 Prosessiteollisuus / AutomaatioNYT - liite / Automaatio 05 tuoteuutuudet</a:t>
            </a:r>
          </a:p>
          <a:p>
            <a:pPr algn="just" eaLnBrk="1" hangingPunct="1">
              <a:lnSpc>
                <a:spcPct val="80000"/>
              </a:lnSpc>
            </a:pPr>
            <a:r>
              <a:rPr lang="fi-FI" sz="1000"/>
              <a:t>6 Automaatio- ja informaatiojärjestelmät</a:t>
            </a:r>
          </a:p>
          <a:p>
            <a:pPr algn="just" eaLnBrk="1" hangingPunct="1">
              <a:lnSpc>
                <a:spcPct val="80000"/>
              </a:lnSpc>
            </a:pPr>
            <a:r>
              <a:rPr lang="fi-FI" sz="1000"/>
              <a:t>7 Kenttäväylät</a:t>
            </a:r>
          </a:p>
          <a:p>
            <a:pPr algn="just" eaLnBrk="1" hangingPunct="1">
              <a:lnSpc>
                <a:spcPct val="80000"/>
              </a:lnSpc>
            </a:pPr>
            <a:endParaRPr lang="fi-FI" sz="1000"/>
          </a:p>
          <a:p>
            <a:pPr algn="just" eaLnBrk="1" hangingPunct="1">
              <a:lnSpc>
                <a:spcPct val="80000"/>
              </a:lnSpc>
            </a:pPr>
            <a:endParaRPr lang="fi-FI" sz="1000"/>
          </a:p>
          <a:p>
            <a:pPr algn="just" eaLnBrk="1" hangingPunct="1">
              <a:lnSpc>
                <a:spcPct val="80000"/>
              </a:lnSpc>
            </a:pPr>
            <a:r>
              <a:rPr lang="fi-FI" sz="1000"/>
              <a:t>		</a:t>
            </a:r>
          </a:p>
          <a:p>
            <a:pPr algn="just" eaLnBrk="1" hangingPunct="1">
              <a:lnSpc>
                <a:spcPct val="80000"/>
              </a:lnSpc>
            </a:pPr>
            <a:endParaRPr lang="en-US" sz="1000"/>
          </a:p>
        </p:txBody>
      </p:sp>
    </p:spTree>
    <p:extLst>
      <p:ext uri="{BB962C8B-B14F-4D97-AF65-F5344CB8AC3E}">
        <p14:creationId xmlns:p14="http://schemas.microsoft.com/office/powerpoint/2010/main" val="190235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505942B-3C05-4787-B1D0-721E540D77D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BA8A8DB-7E8D-4C9D-978E-1F8999391904}"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BB26555-301F-46EB-8324-99C2383139CB}"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50F4174-2460-460D-BEE6-9D2674A0933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8F6E4ED-E368-415B-A08E-D22263C003E0}"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8F6E4ED-E368-415B-A08E-D22263C003E0}"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06104C-2DC0-49D2-A444-BB24E0B3AB8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0DCC004-8A3F-4688-AC3D-7AAA1097BD8D}" type="slidenum">
              <a:rPr lang="en-GB"/>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042206-7235-400D-8FBA-4611C3B014C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lipArt Placeholder 3"/>
          <p:cNvSpPr>
            <a:spLocks noGrp="1"/>
          </p:cNvSpPr>
          <p:nvPr>
            <p:ph type="clipArt" sz="half" idx="2"/>
          </p:nvPr>
        </p:nvSpPr>
        <p:spPr>
          <a:xfrm>
            <a:off x="4648200" y="1981200"/>
            <a:ext cx="3810000" cy="4114800"/>
          </a:xfrm>
        </p:spPr>
        <p:txBody>
          <a:bodyPr/>
          <a:lstStyle/>
          <a:p>
            <a:pPr lvl="0"/>
            <a:endParaRPr lang="fi-FI"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5AA3CE4-0F68-427D-8440-AB766F6C9D1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lipArt Placeholder 3"/>
          <p:cNvSpPr>
            <a:spLocks noGrp="1"/>
          </p:cNvSpPr>
          <p:nvPr>
            <p:ph type="clipArt" sz="half" idx="2"/>
          </p:nvPr>
        </p:nvSpPr>
        <p:spPr>
          <a:xfrm>
            <a:off x="4648200" y="1981200"/>
            <a:ext cx="3810000" cy="4114800"/>
          </a:xfrm>
        </p:spPr>
        <p:txBody>
          <a:bodyPr/>
          <a:lstStyle/>
          <a:p>
            <a:pPr lvl="0"/>
            <a:endParaRPr lang="fi-FI"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5AA3CE4-0F68-427D-8440-AB766F6C9D1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660D9C3-6C9A-40AA-B461-0A7C12EFBC14}"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99F1D41-3FC2-4BE7-A7DC-A77C4B9E384F}"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D302682D-3126-49CF-899E-94DEF2915C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EA3B81D4-A12F-47D0-AD66-6356F3C56644}"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15087FF1-79E8-414F-965E-792A0A8AB525}"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251EFEB-5AA6-48E1-BE54-3074B2C9D59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D948A84-0147-4F9C-8434-13A83FEB607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7BB9336-B090-48E9-844E-E8904AAA064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4B9449-79BB-4D86-9BC4-C011976D367F}" type="slidenum">
              <a:rPr lang="en-US">
                <a:solidFill>
                  <a:srgbClr val="000000"/>
                </a:solidFill>
              </a:rPr>
              <a:pPr>
                <a:defRPr/>
              </a:pPr>
              <a:t>‹#›</a:t>
            </a:fld>
            <a:endParaRPr lang="en-US">
              <a:solidFill>
                <a:srgbClr val="000000"/>
              </a:solidFill>
            </a:endParaRPr>
          </a:p>
        </p:txBody>
      </p:sp>
      <p:pic>
        <p:nvPicPr>
          <p:cNvPr id="1031" name="Picture 7" descr="Logo_palkki_www"/>
          <p:cNvPicPr>
            <a:picLocks noChangeAspect="1" noChangeArrowheads="1"/>
          </p:cNvPicPr>
          <p:nvPr/>
        </p:nvPicPr>
        <p:blipFill>
          <a:blip r:embed="rId3" cstate="print"/>
          <a:srcRect/>
          <a:stretch>
            <a:fillRect/>
          </a:stretch>
        </p:blipFill>
        <p:spPr bwMode="auto">
          <a:xfrm>
            <a:off x="0" y="0"/>
            <a:ext cx="12192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1" r:id="rId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hyperlink" Target="http://www.automaatioseura.fi/" TargetMode="External"/><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46125" y="574675"/>
            <a:ext cx="184150" cy="457200"/>
          </a:xfrm>
          <a:prstGeom prst="rect">
            <a:avLst/>
          </a:prstGeom>
          <a:noFill/>
          <a:ln w="9525">
            <a:noFill/>
            <a:miter lim="800000"/>
            <a:headEnd/>
            <a:tailEnd/>
          </a:ln>
          <a:effectLst/>
        </p:spPr>
        <p:txBody>
          <a:bodyPr wrap="none">
            <a:spAutoFit/>
          </a:bodyPr>
          <a:lstStyle/>
          <a:p>
            <a:endParaRPr lang="en-US"/>
          </a:p>
        </p:txBody>
      </p:sp>
      <p:sp>
        <p:nvSpPr>
          <p:cNvPr id="3075" name="Text Box 3"/>
          <p:cNvSpPr txBox="1">
            <a:spLocks noChangeArrowheads="1"/>
          </p:cNvSpPr>
          <p:nvPr/>
        </p:nvSpPr>
        <p:spPr bwMode="auto">
          <a:xfrm>
            <a:off x="1066800" y="609600"/>
            <a:ext cx="7620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3076" name="Text Box 4"/>
          <p:cNvSpPr txBox="1">
            <a:spLocks noChangeArrowheads="1"/>
          </p:cNvSpPr>
          <p:nvPr/>
        </p:nvSpPr>
        <p:spPr bwMode="auto">
          <a:xfrm>
            <a:off x="3298825" y="2133600"/>
            <a:ext cx="184150" cy="457200"/>
          </a:xfrm>
          <a:prstGeom prst="rect">
            <a:avLst/>
          </a:prstGeom>
          <a:noFill/>
          <a:ln w="9525">
            <a:noFill/>
            <a:miter lim="800000"/>
            <a:headEnd/>
            <a:tailEnd/>
          </a:ln>
          <a:effectLst/>
        </p:spPr>
        <p:txBody>
          <a:bodyPr>
            <a:spAutoFit/>
          </a:bodyPr>
          <a:lstStyle/>
          <a:p>
            <a:pPr>
              <a:spcBef>
                <a:spcPct val="50000"/>
              </a:spcBef>
            </a:pPr>
            <a:endParaRPr lang="en-US"/>
          </a:p>
        </p:txBody>
      </p:sp>
      <p:pic>
        <p:nvPicPr>
          <p:cNvPr id="3077" name="Picture 5" descr="Y:\Logot\SAS\Logo_palkki_www.gif"/>
          <p:cNvPicPr>
            <a:picLocks noChangeAspect="1" noChangeArrowheads="1"/>
          </p:cNvPicPr>
          <p:nvPr/>
        </p:nvPicPr>
        <p:blipFill>
          <a:blip r:embed="rId2" cstate="print"/>
          <a:srcRect/>
          <a:stretch>
            <a:fillRect/>
          </a:stretch>
        </p:blipFill>
        <p:spPr bwMode="auto">
          <a:xfrm>
            <a:off x="0" y="0"/>
            <a:ext cx="1143000" cy="6858000"/>
          </a:xfrm>
          <a:prstGeom prst="rect">
            <a:avLst/>
          </a:prstGeom>
          <a:noFill/>
        </p:spPr>
      </p:pic>
      <p:sp>
        <p:nvSpPr>
          <p:cNvPr id="3079" name="Rectangle 7"/>
          <p:cNvSpPr>
            <a:spLocks noChangeArrowheads="1"/>
          </p:cNvSpPr>
          <p:nvPr/>
        </p:nvSpPr>
        <p:spPr bwMode="auto">
          <a:xfrm>
            <a:off x="1371600" y="1600200"/>
            <a:ext cx="7143750" cy="4876800"/>
          </a:xfrm>
          <a:prstGeom prst="rect">
            <a:avLst/>
          </a:prstGeom>
          <a:noFill/>
          <a:ln w="12700">
            <a:noFill/>
            <a:miter lim="800000"/>
            <a:headEnd/>
            <a:tailEnd/>
          </a:ln>
          <a:effectLst/>
        </p:spPr>
        <p:txBody>
          <a:bodyPr lIns="90488" tIns="44450" rIns="90488" bIns="44450"/>
          <a:lstStyle/>
          <a:p>
            <a:pPr marL="342900" indent="-342900" eaLnBrk="0" hangingPunct="0">
              <a:spcBef>
                <a:spcPct val="20000"/>
              </a:spcBef>
              <a:buFontTx/>
              <a:buChar char="•"/>
            </a:pPr>
            <a:endParaRPr lang="en-US" sz="2000">
              <a:latin typeface="Arial" charset="0"/>
            </a:endParaRPr>
          </a:p>
        </p:txBody>
      </p:sp>
      <p:sp>
        <p:nvSpPr>
          <p:cNvPr id="9" name="TextBox 8"/>
          <p:cNvSpPr txBox="1"/>
          <p:nvPr/>
        </p:nvSpPr>
        <p:spPr>
          <a:xfrm>
            <a:off x="1143351" y="1066800"/>
            <a:ext cx="7173416" cy="4401205"/>
          </a:xfrm>
          <a:prstGeom prst="rect">
            <a:avLst/>
          </a:prstGeom>
          <a:noFill/>
        </p:spPr>
        <p:txBody>
          <a:bodyPr wrap="square" rtlCol="0">
            <a:spAutoFit/>
          </a:bodyPr>
          <a:lstStyle/>
          <a:p>
            <a:pPr algn="ctr"/>
            <a:endParaRPr lang="fi-FI" b="1" dirty="0">
              <a:latin typeface="Verdana" pitchFamily="34" charset="0"/>
              <a:ea typeface="Verdana" pitchFamily="34" charset="0"/>
              <a:cs typeface="Verdana" pitchFamily="34" charset="0"/>
            </a:endParaRPr>
          </a:p>
          <a:p>
            <a:pPr algn="ctr"/>
            <a:r>
              <a:rPr lang="fi-FI" sz="3200" b="1" dirty="0" smtClean="0">
                <a:latin typeface="Verdana" pitchFamily="34" charset="0"/>
                <a:ea typeface="Verdana" pitchFamily="34" charset="0"/>
                <a:cs typeface="Verdana" pitchFamily="34" charset="0"/>
              </a:rPr>
              <a:t>Automaatioyhteisö</a:t>
            </a:r>
          </a:p>
          <a:p>
            <a:pPr algn="ctr"/>
            <a:endParaRPr lang="fi-FI" sz="3200" b="1" dirty="0" smtClean="0">
              <a:latin typeface="Verdana" pitchFamily="34" charset="0"/>
              <a:ea typeface="Verdana" pitchFamily="34" charset="0"/>
              <a:cs typeface="Verdana" pitchFamily="34" charset="0"/>
            </a:endParaRPr>
          </a:p>
          <a:p>
            <a:pPr algn="ctr"/>
            <a:r>
              <a:rPr lang="fi-FI" sz="3200" b="1" dirty="0" smtClean="0">
                <a:latin typeface="Verdana" pitchFamily="34" charset="0"/>
                <a:ea typeface="Verdana" pitchFamily="34" charset="0"/>
                <a:cs typeface="Verdana" pitchFamily="34" charset="0"/>
              </a:rPr>
              <a:t>Suomen </a:t>
            </a:r>
            <a:r>
              <a:rPr lang="fi-FI" sz="3200" b="1" dirty="0">
                <a:latin typeface="Verdana" pitchFamily="34" charset="0"/>
                <a:ea typeface="Verdana" pitchFamily="34" charset="0"/>
                <a:cs typeface="Verdana" pitchFamily="34" charset="0"/>
              </a:rPr>
              <a:t>Automaatioseura </a:t>
            </a:r>
            <a:r>
              <a:rPr lang="fi-FI" sz="3200" b="1" dirty="0" smtClean="0">
                <a:latin typeface="Verdana" pitchFamily="34" charset="0"/>
                <a:ea typeface="Verdana" pitchFamily="34" charset="0"/>
                <a:cs typeface="Verdana" pitchFamily="34" charset="0"/>
              </a:rPr>
              <a:t>ry</a:t>
            </a:r>
          </a:p>
          <a:p>
            <a:pPr algn="ctr"/>
            <a:r>
              <a:rPr lang="fi-FI" sz="3200" b="1" dirty="0" smtClean="0">
                <a:latin typeface="Verdana" pitchFamily="34" charset="0"/>
                <a:ea typeface="Verdana" pitchFamily="34" charset="0"/>
                <a:cs typeface="Verdana" pitchFamily="34" charset="0"/>
              </a:rPr>
              <a:t>Automaatiosäätiö</a:t>
            </a:r>
          </a:p>
          <a:p>
            <a:pPr algn="ctr"/>
            <a:r>
              <a:rPr lang="fi-FI" sz="3200" b="1" dirty="0" smtClean="0">
                <a:latin typeface="Verdana" pitchFamily="34" charset="0"/>
                <a:ea typeface="Verdana" pitchFamily="34" charset="0"/>
                <a:cs typeface="Verdana" pitchFamily="34" charset="0"/>
              </a:rPr>
              <a:t>Automaatioväylä Oy</a:t>
            </a:r>
          </a:p>
          <a:p>
            <a:pPr algn="ctr"/>
            <a:endParaRPr lang="fi-FI" dirty="0">
              <a:latin typeface="Verdana" pitchFamily="34" charset="0"/>
              <a:ea typeface="Verdana" pitchFamily="34" charset="0"/>
              <a:cs typeface="Verdana" pitchFamily="34" charset="0"/>
            </a:endParaRPr>
          </a:p>
          <a:p>
            <a:pPr algn="ctr"/>
            <a:r>
              <a:rPr lang="fi-FI" dirty="0">
                <a:latin typeface="Verdana" pitchFamily="34" charset="0"/>
                <a:ea typeface="Verdana" pitchFamily="34" charset="0"/>
                <a:cs typeface="Verdana" pitchFamily="34" charset="0"/>
              </a:rPr>
              <a:t>2</a:t>
            </a:r>
            <a:r>
              <a:rPr lang="fi-FI" dirty="0" smtClean="0">
                <a:latin typeface="Verdana" pitchFamily="34" charset="0"/>
                <a:ea typeface="Verdana" pitchFamily="34" charset="0"/>
                <a:cs typeface="Verdana" pitchFamily="34" charset="0"/>
              </a:rPr>
              <a:t>7.11.2014</a:t>
            </a:r>
            <a:endParaRPr lang="fi-FI" dirty="0" smtClean="0">
              <a:latin typeface="Verdana" pitchFamily="34" charset="0"/>
              <a:ea typeface="Verdana" pitchFamily="34" charset="0"/>
              <a:cs typeface="Verdana" pitchFamily="34" charset="0"/>
            </a:endParaRPr>
          </a:p>
          <a:p>
            <a:pPr algn="ctr"/>
            <a:endParaRPr lang="fi-FI" dirty="0">
              <a:latin typeface="Verdana" pitchFamily="34" charset="0"/>
              <a:ea typeface="Verdana" pitchFamily="34" charset="0"/>
              <a:cs typeface="Verdana" pitchFamily="34" charset="0"/>
            </a:endParaRPr>
          </a:p>
          <a:p>
            <a:pPr algn="ctr"/>
            <a:r>
              <a:rPr lang="fi-FI" dirty="0" smtClean="0">
                <a:latin typeface="Verdana" pitchFamily="34" charset="0"/>
                <a:ea typeface="Verdana" pitchFamily="34" charset="0"/>
                <a:cs typeface="Verdana" pitchFamily="34" charset="0"/>
              </a:rPr>
              <a:t>Antti Kuisma</a:t>
            </a:r>
            <a:endParaRPr lang="fi-FI" b="1" dirty="0" smtClean="0">
              <a:latin typeface="Verdana" pitchFamily="34" charset="0"/>
              <a:ea typeface="Verdana" pitchFamily="34" charset="0"/>
              <a:cs typeface="Verdana" pitchFamily="34" charset="0"/>
            </a:endParaRPr>
          </a:p>
        </p:txBody>
      </p:sp>
    </p:spTree>
  </p:cSld>
  <p:clrMapOvr>
    <a:masterClrMapping/>
  </p:clrMapOvr>
  <p:transition advTm="15000">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fi-FI" b="0" smtClean="0">
                <a:solidFill>
                  <a:srgbClr val="282E93"/>
                </a:solidFill>
              </a:rPr>
              <a:t>Automaatiopalkinto</a:t>
            </a:r>
            <a:endParaRPr lang="en-US" b="0" smtClean="0">
              <a:solidFill>
                <a:srgbClr val="282E93"/>
              </a:solidFill>
            </a:endParaRPr>
          </a:p>
        </p:txBody>
      </p:sp>
      <p:sp>
        <p:nvSpPr>
          <p:cNvPr id="12291" name="Rectangle 3"/>
          <p:cNvSpPr>
            <a:spLocks noGrp="1" noChangeArrowheads="1"/>
          </p:cNvSpPr>
          <p:nvPr>
            <p:ph type="body" sz="half" idx="1"/>
          </p:nvPr>
        </p:nvSpPr>
        <p:spPr>
          <a:xfrm>
            <a:off x="685800" y="1981200"/>
            <a:ext cx="4533900" cy="4760913"/>
          </a:xfrm>
        </p:spPr>
        <p:txBody>
          <a:bodyPr/>
          <a:lstStyle/>
          <a:p>
            <a:pPr lvl="1" eaLnBrk="1" hangingPunct="1">
              <a:lnSpc>
                <a:spcPct val="80000"/>
              </a:lnSpc>
              <a:buFontTx/>
              <a:buChar char="•"/>
            </a:pPr>
            <a:r>
              <a:rPr lang="fi-FI" sz="1700" dirty="0" smtClean="0"/>
              <a:t>Suomen Automaatioseura ry:n perustama automaatiopalkinto jaettiin yhdennentoista kerran Automaatio 11 seminaari –tapahtuman  yhteydessä maaliskuussa 2011. </a:t>
            </a:r>
          </a:p>
          <a:p>
            <a:pPr lvl="1" eaLnBrk="1" hangingPunct="1">
              <a:lnSpc>
                <a:spcPct val="80000"/>
              </a:lnSpc>
              <a:buFontTx/>
              <a:buChar char="•"/>
            </a:pPr>
            <a:endParaRPr lang="fi-FI" sz="1700" dirty="0" smtClean="0"/>
          </a:p>
          <a:p>
            <a:pPr lvl="1" eaLnBrk="1" hangingPunct="1">
              <a:lnSpc>
                <a:spcPct val="80000"/>
              </a:lnSpc>
              <a:buFontTx/>
              <a:buChar char="•"/>
            </a:pPr>
            <a:r>
              <a:rPr lang="fi-FI" sz="1700" dirty="0" smtClean="0"/>
              <a:t>Palkinto annetaan merkittävästä alalla suoritetusta tutkimus- ja kehittämistyöstä, sovelluksesta teollisuuden tai yhteiskunnan käyttöön tai muusta automaatioalaa edistäneestä toiminnasta. Palkinnon saaja voi olla henkilö, työryhmä, yritys tai muu yhteisö. </a:t>
            </a:r>
          </a:p>
          <a:p>
            <a:pPr lvl="1" eaLnBrk="1" hangingPunct="1">
              <a:lnSpc>
                <a:spcPct val="80000"/>
              </a:lnSpc>
              <a:buFontTx/>
              <a:buChar char="•"/>
            </a:pPr>
            <a:endParaRPr lang="fi-FI" sz="1700" dirty="0" smtClean="0"/>
          </a:p>
          <a:p>
            <a:pPr lvl="1" eaLnBrk="1" hangingPunct="1">
              <a:lnSpc>
                <a:spcPct val="80000"/>
              </a:lnSpc>
              <a:buFontTx/>
              <a:buChar char="•"/>
            </a:pPr>
            <a:r>
              <a:rPr lang="fi-FI" sz="1700" dirty="0" smtClean="0"/>
              <a:t>Ehdotuksen palkinnon saajaksi voivat tehdä Suomen Automaatioseuran jäsenet. Ehdotukseen tulee liittää selvitys ehdokkaan ansioista ja tehdystä työstä. </a:t>
            </a:r>
            <a:endParaRPr lang="en-US" sz="1700" dirty="0" smtClean="0"/>
          </a:p>
        </p:txBody>
      </p:sp>
      <p:pic>
        <p:nvPicPr>
          <p:cNvPr id="12292" name="Picture 6" descr="MPj03416890000[1]"/>
          <p:cNvPicPr>
            <a:picLocks noGrp="1" noChangeAspect="1" noChangeArrowheads="1"/>
          </p:cNvPicPr>
          <p:nvPr>
            <p:ph sz="half" idx="2"/>
          </p:nvPr>
        </p:nvPicPr>
        <p:blipFill>
          <a:blip r:embed="rId2" cstate="print"/>
          <a:srcRect/>
          <a:stretch>
            <a:fillRect/>
          </a:stretch>
        </p:blipFill>
        <p:spPr>
          <a:xfrm>
            <a:off x="6011863" y="1989138"/>
            <a:ext cx="2609850" cy="3657600"/>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304800"/>
            <a:ext cx="7772400" cy="1143000"/>
          </a:xfrm>
        </p:spPr>
        <p:txBody>
          <a:bodyPr/>
          <a:lstStyle/>
          <a:p>
            <a:pPr eaLnBrk="1" hangingPunct="1"/>
            <a:r>
              <a:rPr lang="fi-FI" b="0" smtClean="0">
                <a:solidFill>
                  <a:srgbClr val="282E93"/>
                </a:solidFill>
              </a:rPr>
              <a:t>Automaatiopäivät</a:t>
            </a:r>
            <a:endParaRPr lang="en-US" b="0" smtClean="0">
              <a:solidFill>
                <a:srgbClr val="282E93"/>
              </a:solidFill>
            </a:endParaRPr>
          </a:p>
        </p:txBody>
      </p:sp>
      <p:sp>
        <p:nvSpPr>
          <p:cNvPr id="13315" name="Rectangle 4"/>
          <p:cNvSpPr>
            <a:spLocks noGrp="1" noChangeArrowheads="1"/>
          </p:cNvSpPr>
          <p:nvPr>
            <p:ph type="body" sz="half" idx="1"/>
          </p:nvPr>
        </p:nvSpPr>
        <p:spPr>
          <a:xfrm>
            <a:off x="1763688" y="1634034"/>
            <a:ext cx="4822825" cy="3368972"/>
          </a:xfrm>
        </p:spPr>
        <p:txBody>
          <a:bodyPr/>
          <a:lstStyle/>
          <a:p>
            <a:pPr lvl="1" eaLnBrk="1" hangingPunct="1">
              <a:lnSpc>
                <a:spcPct val="80000"/>
              </a:lnSpc>
              <a:buFontTx/>
              <a:buNone/>
            </a:pPr>
            <a:r>
              <a:rPr lang="fi-FI" sz="1600" dirty="0" smtClean="0"/>
              <a:t>	</a:t>
            </a:r>
            <a:r>
              <a:rPr lang="fi-FI" sz="2000" dirty="0" smtClean="0"/>
              <a:t>Suomen Automaatioseura ry:n järjestämä seminaari on tarkoitettu automaatioalan ammattilaisten foorumiksi</a:t>
            </a:r>
          </a:p>
          <a:p>
            <a:pPr lvl="1" eaLnBrk="1" hangingPunct="1">
              <a:lnSpc>
                <a:spcPct val="80000"/>
              </a:lnSpc>
              <a:buFontTx/>
              <a:buNone/>
            </a:pPr>
            <a:endParaRPr lang="fi-FI" sz="2000" dirty="0" smtClean="0"/>
          </a:p>
          <a:p>
            <a:pPr lvl="1" eaLnBrk="1" hangingPunct="1">
              <a:lnSpc>
                <a:spcPct val="80000"/>
              </a:lnSpc>
              <a:buFontTx/>
              <a:buNone/>
            </a:pPr>
            <a:r>
              <a:rPr lang="fi-FI" sz="2000" dirty="0" smtClean="0"/>
              <a:t>	Seuraava  </a:t>
            </a:r>
            <a:r>
              <a:rPr lang="fi-FI" sz="2000" dirty="0" err="1" smtClean="0"/>
              <a:t>AutomaatioXXI</a:t>
            </a:r>
            <a:r>
              <a:rPr lang="fi-FI" sz="2000" dirty="0" smtClean="0"/>
              <a:t> seminaari järjestetään </a:t>
            </a:r>
          </a:p>
          <a:p>
            <a:pPr lvl="1" eaLnBrk="1" hangingPunct="1">
              <a:lnSpc>
                <a:spcPct val="80000"/>
              </a:lnSpc>
              <a:buFontTx/>
              <a:buNone/>
            </a:pPr>
            <a:r>
              <a:rPr lang="fi-FI" sz="2000" dirty="0"/>
              <a:t>	</a:t>
            </a:r>
            <a:r>
              <a:rPr lang="fi-FI" sz="2000" dirty="0" smtClean="0"/>
              <a:t>17-18.3.2015</a:t>
            </a:r>
          </a:p>
          <a:p>
            <a:pPr lvl="1" eaLnBrk="1" hangingPunct="1">
              <a:lnSpc>
                <a:spcPct val="80000"/>
              </a:lnSpc>
              <a:buFontTx/>
              <a:buNone/>
            </a:pPr>
            <a:endParaRPr lang="fi-FI" sz="2000" dirty="0" smtClean="0"/>
          </a:p>
          <a:p>
            <a:pPr lvl="1" eaLnBrk="1" hangingPunct="1">
              <a:lnSpc>
                <a:spcPct val="80000"/>
              </a:lnSpc>
              <a:buFontTx/>
              <a:buNone/>
            </a:pPr>
            <a:endParaRPr lang="fi-FI" sz="1600" dirty="0" smtClean="0"/>
          </a:p>
          <a:p>
            <a:pPr lvl="1" eaLnBrk="1" hangingPunct="1">
              <a:lnSpc>
                <a:spcPct val="80000"/>
              </a:lnSpc>
              <a:buFontTx/>
              <a:buChar char="•"/>
            </a:pPr>
            <a:endParaRPr lang="fi-FI" sz="1600" dirty="0" smtClean="0"/>
          </a:p>
          <a:p>
            <a:pPr lvl="1" eaLnBrk="1" hangingPunct="1">
              <a:lnSpc>
                <a:spcPct val="80000"/>
              </a:lnSpc>
              <a:buFontTx/>
              <a:buNone/>
            </a:pPr>
            <a:endParaRPr lang="fi-FI" sz="1600" dirty="0" smtClean="0"/>
          </a:p>
          <a:p>
            <a:pPr eaLnBrk="1" hangingPunct="1">
              <a:lnSpc>
                <a:spcPct val="80000"/>
              </a:lnSpc>
            </a:pPr>
            <a:endParaRPr lang="en-US" sz="1600" dirty="0" smtClean="0"/>
          </a:p>
        </p:txBody>
      </p:sp>
      <p:sp>
        <p:nvSpPr>
          <p:cNvPr id="13319" name="Text Box 9"/>
          <p:cNvSpPr txBox="1">
            <a:spLocks noChangeArrowheads="1"/>
          </p:cNvSpPr>
          <p:nvPr/>
        </p:nvSpPr>
        <p:spPr bwMode="auto">
          <a:xfrm>
            <a:off x="5791200" y="5181600"/>
            <a:ext cx="297180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pic>
        <p:nvPicPr>
          <p:cNvPr id="9" name="Picture 8" descr="SAS60XX_banneri.jpg"/>
          <p:cNvPicPr>
            <a:picLocks noChangeAspect="1"/>
          </p:cNvPicPr>
          <p:nvPr/>
        </p:nvPicPr>
        <p:blipFill>
          <a:blip r:embed="rId2" cstate="print"/>
          <a:stretch>
            <a:fillRect/>
          </a:stretch>
        </p:blipFill>
        <p:spPr>
          <a:xfrm>
            <a:off x="2556934" y="4991292"/>
            <a:ext cx="3877732" cy="129501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46125" y="574675"/>
            <a:ext cx="184150" cy="457200"/>
          </a:xfrm>
          <a:prstGeom prst="rect">
            <a:avLst/>
          </a:prstGeom>
          <a:noFill/>
          <a:ln w="9525">
            <a:noFill/>
            <a:miter lim="800000"/>
            <a:headEnd/>
            <a:tailEnd/>
          </a:ln>
        </p:spPr>
        <p:txBody>
          <a:bodyPr wrap="none">
            <a:spAutoFit/>
          </a:bodyPr>
          <a:lstStyle/>
          <a:p>
            <a:endParaRPr lang="en-GB" smtClean="0">
              <a:solidFill>
                <a:srgbClr val="000000"/>
              </a:solidFill>
            </a:endParaRPr>
          </a:p>
        </p:txBody>
      </p:sp>
      <p:sp>
        <p:nvSpPr>
          <p:cNvPr id="14339" name="Text Box 3"/>
          <p:cNvSpPr txBox="1">
            <a:spLocks noChangeArrowheads="1"/>
          </p:cNvSpPr>
          <p:nvPr/>
        </p:nvSpPr>
        <p:spPr bwMode="auto">
          <a:xfrm>
            <a:off x="1066800" y="609600"/>
            <a:ext cx="76200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14340" name="Text Box 4"/>
          <p:cNvSpPr txBox="1">
            <a:spLocks noChangeArrowheads="1"/>
          </p:cNvSpPr>
          <p:nvPr/>
        </p:nvSpPr>
        <p:spPr bwMode="auto">
          <a:xfrm>
            <a:off x="3298825" y="2133600"/>
            <a:ext cx="18415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66566" name="Rectangle 6"/>
          <p:cNvSpPr>
            <a:spLocks noChangeArrowheads="1"/>
          </p:cNvSpPr>
          <p:nvPr/>
        </p:nvSpPr>
        <p:spPr bwMode="auto">
          <a:xfrm>
            <a:off x="1447800" y="457200"/>
            <a:ext cx="7391400" cy="914400"/>
          </a:xfrm>
          <a:prstGeom prst="rect">
            <a:avLst/>
          </a:prstGeom>
          <a:noFill/>
          <a:ln w="12700">
            <a:noFill/>
            <a:miter lim="800000"/>
            <a:headEnd/>
            <a:tailEnd/>
          </a:ln>
          <a:effectLst>
            <a:outerShdw algn="ctr" rotWithShape="0">
              <a:schemeClr val="tx2"/>
            </a:outerShdw>
          </a:effectLst>
        </p:spPr>
        <p:txBody>
          <a:bodyPr lIns="90488" tIns="44450" rIns="90488" bIns="44450" anchor="ctr"/>
          <a:lstStyle/>
          <a:p>
            <a:pPr algn="ctr">
              <a:defRPr/>
            </a:pPr>
            <a:r>
              <a:rPr lang="fi-FI" sz="4000" b="1" dirty="0">
                <a:solidFill>
                  <a:srgbClr val="282E93"/>
                </a:solidFill>
                <a:latin typeface="Arial" charset="0"/>
                <a:cs typeface="Times New Roman" charset="0"/>
              </a:rPr>
              <a:t>Julkaisutoiminta</a:t>
            </a:r>
            <a:endParaRPr lang="en-US" b="1" dirty="0">
              <a:solidFill>
                <a:srgbClr val="000000"/>
              </a:solidFill>
              <a:latin typeface="Arial" charset="0"/>
            </a:endParaRPr>
          </a:p>
        </p:txBody>
      </p:sp>
      <p:sp>
        <p:nvSpPr>
          <p:cNvPr id="14342" name="Rectangle 7"/>
          <p:cNvSpPr>
            <a:spLocks noChangeArrowheads="1"/>
          </p:cNvSpPr>
          <p:nvPr/>
        </p:nvSpPr>
        <p:spPr bwMode="auto">
          <a:xfrm>
            <a:off x="1143000" y="1447800"/>
            <a:ext cx="7696200" cy="5181600"/>
          </a:xfrm>
          <a:prstGeom prst="rect">
            <a:avLst/>
          </a:prstGeom>
          <a:noFill/>
          <a:ln w="12700">
            <a:noFill/>
            <a:miter lim="800000"/>
            <a:headEnd/>
            <a:tailEnd/>
          </a:ln>
        </p:spPr>
        <p:txBody>
          <a:bodyPr lIns="90488" tIns="44450" rIns="90488" bIns="44450"/>
          <a:lstStyle/>
          <a:p>
            <a:pPr marL="342900" indent="-342900" eaLnBrk="0" hangingPunct="0">
              <a:spcBef>
                <a:spcPct val="20000"/>
              </a:spcBef>
              <a:buFontTx/>
              <a:buChar char="•"/>
            </a:pPr>
            <a:endParaRPr lang="en-GB" sz="2800" smtClean="0">
              <a:solidFill>
                <a:srgbClr val="000000"/>
              </a:solidFill>
              <a:latin typeface="Arial" charset="0"/>
              <a:cs typeface="Times New Roman" charset="0"/>
            </a:endParaRPr>
          </a:p>
        </p:txBody>
      </p:sp>
      <p:sp>
        <p:nvSpPr>
          <p:cNvPr id="14343" name="Rectangle 8"/>
          <p:cNvSpPr>
            <a:spLocks noChangeArrowheads="1"/>
          </p:cNvSpPr>
          <p:nvPr/>
        </p:nvSpPr>
        <p:spPr bwMode="auto">
          <a:xfrm>
            <a:off x="1371600" y="1447800"/>
            <a:ext cx="6934200" cy="4419600"/>
          </a:xfrm>
          <a:prstGeom prst="rect">
            <a:avLst/>
          </a:prstGeom>
          <a:noFill/>
          <a:ln w="12700">
            <a:noFill/>
            <a:miter lim="800000"/>
            <a:headEnd/>
            <a:tailEnd/>
          </a:ln>
        </p:spPr>
        <p:txBody>
          <a:bodyPr lIns="90488" tIns="44450" rIns="90488" bIns="44450"/>
          <a:lstStyle/>
          <a:p>
            <a:pPr marL="342900" indent="-342900" eaLnBrk="0" hangingPunct="0">
              <a:spcBef>
                <a:spcPct val="20000"/>
              </a:spcBef>
              <a:buFontTx/>
              <a:buChar char="•"/>
            </a:pPr>
            <a:endParaRPr lang="fi-FI" smtClean="0">
              <a:solidFill>
                <a:srgbClr val="000000"/>
              </a:solidFill>
              <a:latin typeface="Arial" charset="0"/>
              <a:cs typeface="Times New Roman" charset="0"/>
            </a:endParaRPr>
          </a:p>
          <a:p>
            <a:pPr marL="342900" indent="-342900" eaLnBrk="0" hangingPunct="0">
              <a:spcBef>
                <a:spcPct val="20000"/>
              </a:spcBef>
              <a:buFontTx/>
              <a:buChar char="•"/>
            </a:pPr>
            <a:endParaRPr lang="fi-FI" smtClean="0">
              <a:solidFill>
                <a:srgbClr val="000000"/>
              </a:solidFill>
              <a:latin typeface="Arial" charset="0"/>
              <a:cs typeface="Times New Roman" charset="0"/>
            </a:endParaRPr>
          </a:p>
          <a:p>
            <a:pPr marL="342900" indent="-342900" eaLnBrk="0" hangingPunct="0">
              <a:spcBef>
                <a:spcPct val="20000"/>
              </a:spcBef>
              <a:buFontTx/>
              <a:buChar char="•"/>
            </a:pPr>
            <a:endParaRPr lang="fi-FI" smtClean="0">
              <a:solidFill>
                <a:srgbClr val="000000"/>
              </a:solidFill>
              <a:latin typeface="Arial" charset="0"/>
              <a:cs typeface="Times New Roman" charset="0"/>
            </a:endParaRPr>
          </a:p>
          <a:p>
            <a:pPr marL="342900" indent="-342900" eaLnBrk="0" hangingPunct="0">
              <a:spcBef>
                <a:spcPct val="20000"/>
              </a:spcBef>
              <a:buFontTx/>
              <a:buChar char="•"/>
            </a:pPr>
            <a:endParaRPr lang="fi-FI" sz="2800" smtClean="0">
              <a:solidFill>
                <a:srgbClr val="000000"/>
              </a:solidFill>
              <a:latin typeface="Arial" charset="0"/>
              <a:cs typeface="Times New Roman" charset="0"/>
            </a:endParaRPr>
          </a:p>
          <a:p>
            <a:pPr marL="342900" indent="-342900" eaLnBrk="0" hangingPunct="0">
              <a:spcBef>
                <a:spcPct val="20000"/>
              </a:spcBef>
            </a:pPr>
            <a:endParaRPr lang="fi-FI" sz="1200" smtClean="0">
              <a:solidFill>
                <a:srgbClr val="3333CC"/>
              </a:solidFill>
              <a:latin typeface="Arial" charset="0"/>
              <a:cs typeface="Times New Roman" charset="0"/>
            </a:endParaRPr>
          </a:p>
        </p:txBody>
      </p:sp>
      <p:sp>
        <p:nvSpPr>
          <p:cNvPr id="14344" name="Rectangle 11"/>
          <p:cNvSpPr>
            <a:spLocks noGrp="1" noChangeArrowheads="1"/>
          </p:cNvSpPr>
          <p:nvPr>
            <p:ph type="body" sz="half" idx="1"/>
          </p:nvPr>
        </p:nvSpPr>
        <p:spPr>
          <a:xfrm>
            <a:off x="685800" y="1981200"/>
            <a:ext cx="3810000" cy="2233613"/>
          </a:xfrm>
        </p:spPr>
        <p:txBody>
          <a:bodyPr/>
          <a:lstStyle/>
          <a:p>
            <a:r>
              <a:rPr lang="fi-FI" sz="1800" smtClean="0"/>
              <a:t>Seura julkaisee jäsenistölleen ammattilehtiä ja -kirjoja.</a:t>
            </a:r>
          </a:p>
          <a:p>
            <a:r>
              <a:rPr lang="fi-FI" sz="1800" smtClean="0"/>
              <a:t>Automaatioväylä</a:t>
            </a:r>
          </a:p>
          <a:p>
            <a:r>
              <a:rPr lang="fi-FI" sz="1800" smtClean="0"/>
              <a:t>Online kirjakauppa</a:t>
            </a:r>
          </a:p>
          <a:p>
            <a:pPr lvl="1"/>
            <a:r>
              <a:rPr lang="fi-FI" sz="1800" smtClean="0"/>
              <a:t>Julkaisusarjat</a:t>
            </a:r>
          </a:p>
          <a:p>
            <a:pPr lvl="1"/>
            <a:r>
              <a:rPr lang="fi-FI" sz="1800" smtClean="0"/>
              <a:t>Kirjat</a:t>
            </a:r>
          </a:p>
          <a:p>
            <a:pPr eaLnBrk="1" hangingPunct="1"/>
            <a:endParaRPr lang="en-US" sz="1800" smtClean="0"/>
          </a:p>
        </p:txBody>
      </p:sp>
      <p:sp>
        <p:nvSpPr>
          <p:cNvPr id="10" name="Rectangle 11"/>
          <p:cNvSpPr txBox="1">
            <a:spLocks noChangeArrowheads="1"/>
          </p:cNvSpPr>
          <p:nvPr/>
        </p:nvSpPr>
        <p:spPr bwMode="auto">
          <a:xfrm>
            <a:off x="857250" y="4429125"/>
            <a:ext cx="7929563" cy="1785938"/>
          </a:xfrm>
          <a:prstGeom prst="rect">
            <a:avLst/>
          </a:prstGeom>
          <a:noFill/>
          <a:ln w="9525">
            <a:noFill/>
            <a:miter lim="800000"/>
            <a:headEnd/>
            <a:tailEnd/>
          </a:ln>
        </p:spPr>
        <p:txBody>
          <a:bodyPr/>
          <a:lstStyle/>
          <a:p>
            <a:pPr marL="342900" indent="-342900" algn="ctr">
              <a:spcBef>
                <a:spcPct val="20000"/>
              </a:spcBef>
              <a:defRPr/>
            </a:pPr>
            <a:r>
              <a:rPr lang="en-US" sz="4400" kern="0" dirty="0">
                <a:solidFill>
                  <a:srgbClr val="000000"/>
                </a:solidFill>
                <a:latin typeface="Arial"/>
              </a:rPr>
              <a:t>www.automaatiovayla.fi</a:t>
            </a:r>
          </a:p>
        </p:txBody>
      </p:sp>
      <p:pic>
        <p:nvPicPr>
          <p:cNvPr id="3" name="Kuva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6445" y="1947186"/>
            <a:ext cx="3259088" cy="2443839"/>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fi-FI" b="0" dirty="0" smtClean="0">
                <a:solidFill>
                  <a:srgbClr val="282E93"/>
                </a:solidFill>
              </a:rPr>
              <a:t>Automaatioväylä Oy</a:t>
            </a:r>
            <a:endParaRPr lang="en-US" b="0" dirty="0" smtClean="0">
              <a:solidFill>
                <a:srgbClr val="282E93"/>
              </a:solidFill>
            </a:endParaRPr>
          </a:p>
        </p:txBody>
      </p:sp>
      <p:sp>
        <p:nvSpPr>
          <p:cNvPr id="10243" name="Rectangle 3"/>
          <p:cNvSpPr>
            <a:spLocks noGrp="1" noChangeArrowheads="1"/>
          </p:cNvSpPr>
          <p:nvPr>
            <p:ph type="body" sz="half" idx="1"/>
          </p:nvPr>
        </p:nvSpPr>
        <p:spPr>
          <a:xfrm>
            <a:off x="685800" y="1981200"/>
            <a:ext cx="5182344" cy="4114800"/>
          </a:xfrm>
        </p:spPr>
        <p:txBody>
          <a:bodyPr/>
          <a:lstStyle/>
          <a:p>
            <a:pPr lvl="1" eaLnBrk="1" hangingPunct="1">
              <a:lnSpc>
                <a:spcPct val="90000"/>
              </a:lnSpc>
              <a:buFontTx/>
              <a:buChar char="•"/>
            </a:pPr>
            <a:r>
              <a:rPr lang="fi-FI" sz="1800" dirty="0" smtClean="0"/>
              <a:t>Automaatioalan ammattilehti</a:t>
            </a:r>
          </a:p>
          <a:p>
            <a:pPr lvl="1" eaLnBrk="1" hangingPunct="1">
              <a:lnSpc>
                <a:spcPct val="90000"/>
              </a:lnSpc>
              <a:buFontTx/>
              <a:buChar char="•"/>
            </a:pPr>
            <a:endParaRPr lang="fi-FI" sz="1800" dirty="0"/>
          </a:p>
          <a:p>
            <a:pPr lvl="1" eaLnBrk="1" hangingPunct="1">
              <a:lnSpc>
                <a:spcPct val="90000"/>
              </a:lnSpc>
              <a:buFontTx/>
              <a:buChar char="•"/>
            </a:pPr>
            <a:r>
              <a:rPr lang="fi-FI" sz="1800" dirty="0" smtClean="0"/>
              <a:t>Levikki yli 3000</a:t>
            </a:r>
          </a:p>
          <a:p>
            <a:pPr lvl="1" eaLnBrk="1" hangingPunct="1">
              <a:lnSpc>
                <a:spcPct val="90000"/>
              </a:lnSpc>
              <a:buFontTx/>
              <a:buChar char="•"/>
            </a:pPr>
            <a:endParaRPr lang="fi-FI" sz="1800" dirty="0"/>
          </a:p>
          <a:p>
            <a:pPr lvl="1" eaLnBrk="1" hangingPunct="1">
              <a:lnSpc>
                <a:spcPct val="90000"/>
              </a:lnSpc>
              <a:buFontTx/>
              <a:buChar char="•"/>
            </a:pPr>
            <a:r>
              <a:rPr lang="fi-FI" sz="1800" dirty="0" smtClean="0"/>
              <a:t>Suomen Automaatioseuran ja Suomen Mittaus- ja Säätöteknillisen Yhdistyksen jäsenlehti</a:t>
            </a:r>
          </a:p>
          <a:p>
            <a:pPr lvl="1" eaLnBrk="1" hangingPunct="1">
              <a:lnSpc>
                <a:spcPct val="90000"/>
              </a:lnSpc>
              <a:buFontTx/>
              <a:buChar char="•"/>
            </a:pPr>
            <a:endParaRPr lang="fi-FI" sz="1800" dirty="0" smtClean="0"/>
          </a:p>
          <a:p>
            <a:pPr lvl="1" eaLnBrk="1" hangingPunct="1">
              <a:lnSpc>
                <a:spcPct val="90000"/>
              </a:lnSpc>
              <a:buFontTx/>
              <a:buChar char="•"/>
            </a:pPr>
            <a:r>
              <a:rPr lang="fi-FI" sz="1800" dirty="0" smtClean="0"/>
              <a:t>Automaatiosäätiö </a:t>
            </a:r>
            <a:r>
              <a:rPr lang="fi-FI" sz="1800" dirty="0"/>
              <a:t>omistaa 100</a:t>
            </a:r>
            <a:r>
              <a:rPr lang="fi-FI" sz="1800" dirty="0" smtClean="0"/>
              <a:t>%</a:t>
            </a:r>
          </a:p>
          <a:p>
            <a:pPr lvl="1" eaLnBrk="1" hangingPunct="1">
              <a:lnSpc>
                <a:spcPct val="90000"/>
              </a:lnSpc>
              <a:buFontTx/>
              <a:buChar char="•"/>
            </a:pPr>
            <a:endParaRPr lang="fi-FI" sz="1800" dirty="0"/>
          </a:p>
          <a:p>
            <a:pPr lvl="1" eaLnBrk="1" hangingPunct="1">
              <a:lnSpc>
                <a:spcPct val="90000"/>
              </a:lnSpc>
              <a:buFontTx/>
              <a:buChar char="•"/>
            </a:pPr>
            <a:r>
              <a:rPr lang="fi-FI" sz="1800" dirty="0"/>
              <a:t>www.automaatiovayla.fi</a:t>
            </a:r>
          </a:p>
          <a:p>
            <a:pPr lvl="1" eaLnBrk="1" hangingPunct="1">
              <a:lnSpc>
                <a:spcPct val="90000"/>
              </a:lnSpc>
              <a:buFontTx/>
              <a:buChar char="•"/>
            </a:pPr>
            <a:endParaRPr lang="fi-FI" sz="1800" dirty="0"/>
          </a:p>
        </p:txBody>
      </p:sp>
      <p:pic>
        <p:nvPicPr>
          <p:cNvPr id="4" name="Kuva 3"/>
          <p:cNvPicPr>
            <a:picLocks noChangeAspect="1"/>
          </p:cNvPicPr>
          <p:nvPr/>
        </p:nvPicPr>
        <p:blipFill>
          <a:blip r:embed="rId2"/>
          <a:stretch>
            <a:fillRect/>
          </a:stretch>
        </p:blipFill>
        <p:spPr>
          <a:xfrm>
            <a:off x="5940152" y="2670219"/>
            <a:ext cx="3203848" cy="4182457"/>
          </a:xfrm>
          <a:prstGeom prst="rect">
            <a:avLst/>
          </a:prstGeom>
        </p:spPr>
      </p:pic>
    </p:spTree>
    <p:extLst>
      <p:ext uri="{BB962C8B-B14F-4D97-AF65-F5344CB8AC3E}">
        <p14:creationId xmlns:p14="http://schemas.microsoft.com/office/powerpoint/2010/main" val="742392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fi-FI" b="0" smtClean="0">
                <a:solidFill>
                  <a:srgbClr val="282E93"/>
                </a:solidFill>
              </a:rPr>
              <a:t>Automaatiosäätiö</a:t>
            </a:r>
            <a:endParaRPr lang="en-US" b="0" smtClean="0">
              <a:solidFill>
                <a:srgbClr val="282E93"/>
              </a:solidFill>
            </a:endParaRPr>
          </a:p>
        </p:txBody>
      </p:sp>
      <p:sp>
        <p:nvSpPr>
          <p:cNvPr id="10243" name="Rectangle 3"/>
          <p:cNvSpPr>
            <a:spLocks noGrp="1" noChangeArrowheads="1"/>
          </p:cNvSpPr>
          <p:nvPr>
            <p:ph type="body" sz="half" idx="1"/>
          </p:nvPr>
        </p:nvSpPr>
        <p:spPr>
          <a:xfrm>
            <a:off x="685800" y="1981200"/>
            <a:ext cx="4391025" cy="4114800"/>
          </a:xfrm>
        </p:spPr>
        <p:txBody>
          <a:bodyPr/>
          <a:lstStyle/>
          <a:p>
            <a:pPr lvl="1" eaLnBrk="1" hangingPunct="1">
              <a:lnSpc>
                <a:spcPct val="90000"/>
              </a:lnSpc>
              <a:buFontTx/>
              <a:buChar char="•"/>
            </a:pPr>
            <a:r>
              <a:rPr lang="fi-FI" sz="1800" dirty="0" smtClean="0"/>
              <a:t>Automaatiosäätiön tarkoituksena on tukea ja edistää automaatioalan tutkimusta, suomalaisen alan tutkijoiden ja jatko-opiskelijoiden tieteellisiin kokouksiin osallistumista, julkaisutoimintaa, ammatti- ja oppikirjallisuuden tuottamista sekä muuta automaatioalaa edistävää toimintaa maassamme. </a:t>
            </a:r>
          </a:p>
          <a:p>
            <a:pPr lvl="1" eaLnBrk="1" hangingPunct="1">
              <a:lnSpc>
                <a:spcPct val="90000"/>
              </a:lnSpc>
              <a:buFontTx/>
              <a:buChar char="•"/>
            </a:pPr>
            <a:r>
              <a:rPr lang="fi-FI" sz="1800" dirty="0" smtClean="0"/>
              <a:t>Apurahoja ja avustuksia myönnetään vain Suomen Automaatioseuran varsinaisille jäsenille ja Suomen Automaatioseuran hallituksen hyväksymiin hankkeisiin.</a:t>
            </a:r>
            <a:endParaRPr lang="en-US" sz="1800" dirty="0" smtClean="0"/>
          </a:p>
        </p:txBody>
      </p:sp>
      <p:pic>
        <p:nvPicPr>
          <p:cNvPr id="10244" name="Picture 6" descr="MPj03998790000[1]"/>
          <p:cNvPicPr>
            <a:picLocks noGrp="1" noChangeAspect="1" noChangeArrowheads="1"/>
          </p:cNvPicPr>
          <p:nvPr>
            <p:ph sz="half" idx="2"/>
          </p:nvPr>
        </p:nvPicPr>
        <p:blipFill>
          <a:blip r:embed="rId2" cstate="print"/>
          <a:srcRect/>
          <a:stretch>
            <a:fillRect/>
          </a:stretch>
        </p:blipFill>
        <p:spPr>
          <a:xfrm>
            <a:off x="5507038" y="1989138"/>
            <a:ext cx="2695575" cy="4041775"/>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logo"/>
          <p:cNvPicPr>
            <a:picLocks noGrp="1" noChangeAspect="1" noChangeArrowheads="1"/>
          </p:cNvPicPr>
          <p:nvPr>
            <p:ph/>
          </p:nvPr>
        </p:nvPicPr>
        <p:blipFill>
          <a:blip r:embed="rId2" cstate="print"/>
          <a:srcRect/>
          <a:stretch>
            <a:fillRect/>
          </a:stretch>
        </p:blipFill>
        <p:spPr>
          <a:xfrm>
            <a:off x="3779838" y="2276475"/>
            <a:ext cx="1727200" cy="1698625"/>
          </a:xfrm>
          <a:noFill/>
        </p:spPr>
      </p:pic>
      <p:sp>
        <p:nvSpPr>
          <p:cNvPr id="17411" name="Text Box 6"/>
          <p:cNvSpPr txBox="1">
            <a:spLocks noChangeArrowheads="1"/>
          </p:cNvSpPr>
          <p:nvPr/>
        </p:nvSpPr>
        <p:spPr bwMode="auto">
          <a:xfrm>
            <a:off x="2535238" y="4821238"/>
            <a:ext cx="4200525" cy="457200"/>
          </a:xfrm>
          <a:prstGeom prst="rect">
            <a:avLst/>
          </a:prstGeom>
          <a:noFill/>
          <a:ln w="9525">
            <a:noFill/>
            <a:miter lim="800000"/>
            <a:headEnd/>
            <a:tailEnd/>
          </a:ln>
        </p:spPr>
        <p:txBody>
          <a:bodyPr wrap="none">
            <a:spAutoFit/>
          </a:bodyPr>
          <a:lstStyle/>
          <a:p>
            <a:r>
              <a:rPr lang="fi-FI" smtClean="0">
                <a:solidFill>
                  <a:srgbClr val="000000"/>
                </a:solidFill>
                <a:latin typeface="Arial Unicode MS" pitchFamily="34" charset="-128"/>
                <a:hlinkClick r:id="rId3"/>
              </a:rPr>
              <a:t>http//:www.automaatioseura.fi</a:t>
            </a:r>
            <a:endParaRPr lang="en-US" smtClean="0">
              <a:solidFill>
                <a:srgbClr val="000000"/>
              </a:solidFill>
              <a:latin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46125" y="574675"/>
            <a:ext cx="184150" cy="457200"/>
          </a:xfrm>
          <a:prstGeom prst="rect">
            <a:avLst/>
          </a:prstGeom>
          <a:noFill/>
          <a:ln w="9525">
            <a:noFill/>
            <a:miter lim="800000"/>
            <a:headEnd/>
            <a:tailEnd/>
          </a:ln>
        </p:spPr>
        <p:txBody>
          <a:bodyPr wrap="none">
            <a:spAutoFit/>
          </a:bodyPr>
          <a:lstStyle/>
          <a:p>
            <a:endParaRPr lang="en-GB" smtClean="0">
              <a:solidFill>
                <a:srgbClr val="000000"/>
              </a:solidFill>
            </a:endParaRPr>
          </a:p>
        </p:txBody>
      </p:sp>
      <p:sp>
        <p:nvSpPr>
          <p:cNvPr id="3075" name="Text Box 3"/>
          <p:cNvSpPr txBox="1">
            <a:spLocks noChangeArrowheads="1"/>
          </p:cNvSpPr>
          <p:nvPr/>
        </p:nvSpPr>
        <p:spPr bwMode="auto">
          <a:xfrm>
            <a:off x="1066800" y="609600"/>
            <a:ext cx="76200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3076" name="Text Box 4"/>
          <p:cNvSpPr txBox="1">
            <a:spLocks noChangeArrowheads="1"/>
          </p:cNvSpPr>
          <p:nvPr/>
        </p:nvSpPr>
        <p:spPr bwMode="auto">
          <a:xfrm>
            <a:off x="3298825" y="2133600"/>
            <a:ext cx="18415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45062" name="Rectangle 6"/>
          <p:cNvSpPr>
            <a:spLocks noChangeArrowheads="1"/>
          </p:cNvSpPr>
          <p:nvPr/>
        </p:nvSpPr>
        <p:spPr bwMode="auto">
          <a:xfrm>
            <a:off x="1447800" y="457200"/>
            <a:ext cx="7391400" cy="914400"/>
          </a:xfrm>
          <a:prstGeom prst="rect">
            <a:avLst/>
          </a:prstGeom>
          <a:noFill/>
          <a:ln w="12700">
            <a:noFill/>
            <a:miter lim="800000"/>
            <a:headEnd/>
            <a:tailEnd/>
          </a:ln>
          <a:effectLst>
            <a:outerShdw dist="35921" dir="2700000" algn="ctr" rotWithShape="0">
              <a:schemeClr val="tx2"/>
            </a:outerShdw>
          </a:effectLst>
        </p:spPr>
        <p:txBody>
          <a:bodyPr lIns="90488" tIns="44450" rIns="90488" bIns="44450" anchor="ctr"/>
          <a:lstStyle/>
          <a:p>
            <a:pPr algn="ctr">
              <a:defRPr/>
            </a:pPr>
            <a:endParaRPr lang="en-GB" sz="4000" b="1">
              <a:solidFill>
                <a:srgbClr val="282E93"/>
              </a:solidFill>
              <a:latin typeface="Arial" charset="0"/>
            </a:endParaRPr>
          </a:p>
        </p:txBody>
      </p:sp>
      <p:sp>
        <p:nvSpPr>
          <p:cNvPr id="3078" name="Rectangle 11"/>
          <p:cNvSpPr>
            <a:spLocks noGrp="1" noChangeArrowheads="1"/>
          </p:cNvSpPr>
          <p:nvPr>
            <p:ph type="title"/>
          </p:nvPr>
        </p:nvSpPr>
        <p:spPr>
          <a:xfrm>
            <a:off x="1070868" y="228600"/>
            <a:ext cx="7772400" cy="1143000"/>
          </a:xfrm>
        </p:spPr>
        <p:txBody>
          <a:bodyPr/>
          <a:lstStyle/>
          <a:p>
            <a:pPr eaLnBrk="1" hangingPunct="1"/>
            <a:r>
              <a:rPr lang="fi-FI" dirty="0">
                <a:latin typeface="Verdana" pitchFamily="34" charset="0"/>
                <a:ea typeface="Verdana" pitchFamily="34" charset="0"/>
                <a:cs typeface="Verdana" pitchFamily="34" charset="0"/>
              </a:rPr>
              <a:t>Suomen Automaatioseura ry</a:t>
            </a:r>
            <a:br>
              <a:rPr lang="fi-FI" dirty="0">
                <a:latin typeface="Verdana" pitchFamily="34" charset="0"/>
                <a:ea typeface="Verdana" pitchFamily="34" charset="0"/>
                <a:cs typeface="Verdana" pitchFamily="34" charset="0"/>
              </a:rPr>
            </a:br>
            <a:r>
              <a:rPr lang="fi-FI" dirty="0" smtClean="0">
                <a:solidFill>
                  <a:srgbClr val="282E93"/>
                </a:solidFill>
              </a:rPr>
              <a:t>Missio</a:t>
            </a:r>
            <a:endParaRPr lang="en-US" dirty="0" smtClean="0">
              <a:solidFill>
                <a:srgbClr val="282E93"/>
              </a:solidFill>
            </a:endParaRPr>
          </a:p>
        </p:txBody>
      </p:sp>
      <p:sp>
        <p:nvSpPr>
          <p:cNvPr id="3079" name="Rectangle 12"/>
          <p:cNvSpPr>
            <a:spLocks noGrp="1" noChangeArrowheads="1"/>
          </p:cNvSpPr>
          <p:nvPr>
            <p:ph type="body" sz="half" idx="1"/>
          </p:nvPr>
        </p:nvSpPr>
        <p:spPr>
          <a:xfrm>
            <a:off x="832892" y="1834480"/>
            <a:ext cx="5542384" cy="4114800"/>
          </a:xfrm>
        </p:spPr>
        <p:txBody>
          <a:bodyPr/>
          <a:lstStyle/>
          <a:p>
            <a:pPr marL="0" indent="0" eaLnBrk="1" hangingPunct="1">
              <a:lnSpc>
                <a:spcPct val="80000"/>
              </a:lnSpc>
              <a:buNone/>
            </a:pPr>
            <a:r>
              <a:rPr lang="fi-FI" sz="2000" dirty="0" smtClean="0"/>
              <a:t>Yhdistyksen tarkoituksena on</a:t>
            </a:r>
          </a:p>
          <a:p>
            <a:pPr marL="0" indent="0" eaLnBrk="1" hangingPunct="1">
              <a:lnSpc>
                <a:spcPct val="80000"/>
              </a:lnSpc>
              <a:buNone/>
            </a:pPr>
            <a:endParaRPr lang="fi-FI" sz="2000" dirty="0" smtClean="0"/>
          </a:p>
          <a:p>
            <a:pPr marL="0" indent="0" eaLnBrk="1" hangingPunct="1">
              <a:lnSpc>
                <a:spcPct val="80000"/>
              </a:lnSpc>
              <a:buNone/>
            </a:pPr>
            <a:r>
              <a:rPr lang="fi-FI" sz="2000" dirty="0" smtClean="0"/>
              <a:t>- Edistää automaatiotekniikan teoriaa, kehitystä ja järkiperäistä soveltamista</a:t>
            </a:r>
          </a:p>
          <a:p>
            <a:pPr marL="0" indent="0" eaLnBrk="1" hangingPunct="1">
              <a:lnSpc>
                <a:spcPct val="80000"/>
              </a:lnSpc>
              <a:buNone/>
            </a:pPr>
            <a:r>
              <a:rPr lang="fi-FI" sz="2000" dirty="0" smtClean="0"/>
              <a:t>	</a:t>
            </a:r>
          </a:p>
          <a:p>
            <a:pPr marL="0" indent="0" eaLnBrk="1" hangingPunct="1">
              <a:lnSpc>
                <a:spcPct val="80000"/>
              </a:lnSpc>
              <a:buNone/>
            </a:pPr>
            <a:r>
              <a:rPr lang="fi-FI" sz="2000" dirty="0" smtClean="0"/>
              <a:t>- Toimia yhdyssiteenä jäsenten ja kaikkien automaation käyttäjien kesken kokemusten vaihtamiseksi ja ammattitaidon syventämiseksi</a:t>
            </a:r>
          </a:p>
          <a:p>
            <a:pPr marL="0" indent="0" eaLnBrk="1" hangingPunct="1">
              <a:lnSpc>
                <a:spcPct val="80000"/>
              </a:lnSpc>
              <a:buNone/>
            </a:pPr>
            <a:endParaRPr lang="fi-FI" sz="2000" dirty="0" smtClean="0"/>
          </a:p>
          <a:p>
            <a:pPr marL="0" indent="0" eaLnBrk="1" hangingPunct="1">
              <a:lnSpc>
                <a:spcPct val="80000"/>
              </a:lnSpc>
              <a:buNone/>
            </a:pPr>
            <a:r>
              <a:rPr lang="fi-FI" sz="2000" dirty="0" smtClean="0"/>
              <a:t>- Kehittää tiedonvaihtoa olemalla yhteistyössä vastaavien kotimaisten, ulkomaisten ja kansainvälisten järjestöjen kanssa sekä voi halutessaan liittyä näiden jäseneksi ja ylläpitää alan arvostusta.</a:t>
            </a:r>
          </a:p>
          <a:p>
            <a:pPr eaLnBrk="1" hangingPunct="1">
              <a:lnSpc>
                <a:spcPct val="80000"/>
              </a:lnSpc>
            </a:pPr>
            <a:endParaRPr lang="fi-FI" sz="2000" dirty="0" smtClean="0"/>
          </a:p>
          <a:p>
            <a:pPr eaLnBrk="1" hangingPunct="1">
              <a:lnSpc>
                <a:spcPct val="80000"/>
              </a:lnSpc>
            </a:pPr>
            <a:endParaRPr lang="en-US" sz="2000" dirty="0" smtClean="0"/>
          </a:p>
        </p:txBody>
      </p:sp>
      <p:pic>
        <p:nvPicPr>
          <p:cNvPr id="3080" name="Picture 14"/>
          <p:cNvPicPr>
            <a:picLocks noGrp="1" noChangeAspect="1" noChangeArrowheads="1"/>
          </p:cNvPicPr>
          <p:nvPr>
            <p:ph sz="half" idx="2"/>
          </p:nvPr>
        </p:nvPicPr>
        <p:blipFill>
          <a:blip r:embed="rId3"/>
          <a:srcRect/>
          <a:stretch>
            <a:fillRect/>
          </a:stretch>
        </p:blipFill>
        <p:spPr>
          <a:xfrm>
            <a:off x="6443663" y="2276475"/>
            <a:ext cx="1690687" cy="3060700"/>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746125" y="574675"/>
            <a:ext cx="184150" cy="457200"/>
          </a:xfrm>
          <a:prstGeom prst="rect">
            <a:avLst/>
          </a:prstGeom>
          <a:noFill/>
          <a:ln w="9525">
            <a:noFill/>
            <a:miter lim="800000"/>
            <a:headEnd/>
            <a:tailEnd/>
          </a:ln>
        </p:spPr>
        <p:txBody>
          <a:bodyPr wrap="none">
            <a:spAutoFit/>
          </a:bodyPr>
          <a:lstStyle/>
          <a:p>
            <a:endParaRPr lang="en-GB" smtClean="0">
              <a:solidFill>
                <a:srgbClr val="000000"/>
              </a:solidFill>
            </a:endParaRPr>
          </a:p>
        </p:txBody>
      </p:sp>
      <p:sp>
        <p:nvSpPr>
          <p:cNvPr id="4099" name="Text Box 3"/>
          <p:cNvSpPr txBox="1">
            <a:spLocks noChangeArrowheads="1"/>
          </p:cNvSpPr>
          <p:nvPr/>
        </p:nvSpPr>
        <p:spPr bwMode="auto">
          <a:xfrm>
            <a:off x="1066800" y="609600"/>
            <a:ext cx="76200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4100" name="Text Box 4"/>
          <p:cNvSpPr txBox="1">
            <a:spLocks noChangeArrowheads="1"/>
          </p:cNvSpPr>
          <p:nvPr/>
        </p:nvSpPr>
        <p:spPr bwMode="auto">
          <a:xfrm>
            <a:off x="3298825" y="2133600"/>
            <a:ext cx="18415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48134" name="Rectangle 6"/>
          <p:cNvSpPr>
            <a:spLocks noChangeArrowheads="1"/>
          </p:cNvSpPr>
          <p:nvPr/>
        </p:nvSpPr>
        <p:spPr bwMode="auto">
          <a:xfrm>
            <a:off x="1447800" y="457200"/>
            <a:ext cx="7391400" cy="914400"/>
          </a:xfrm>
          <a:prstGeom prst="rect">
            <a:avLst/>
          </a:prstGeom>
          <a:noFill/>
          <a:ln w="12700">
            <a:noFill/>
            <a:miter lim="800000"/>
            <a:headEnd/>
            <a:tailEnd/>
          </a:ln>
          <a:effectLst>
            <a:outerShdw algn="ctr" rotWithShape="0">
              <a:schemeClr val="tx2"/>
            </a:outerShdw>
          </a:effectLst>
        </p:spPr>
        <p:txBody>
          <a:bodyPr lIns="90488" tIns="44450" rIns="90488" bIns="44450" anchor="ctr"/>
          <a:lstStyle/>
          <a:p>
            <a:pPr algn="ctr">
              <a:defRPr/>
            </a:pPr>
            <a:r>
              <a:rPr lang="fi-FI" sz="3200" b="1" dirty="0">
                <a:latin typeface="Verdana" pitchFamily="34" charset="0"/>
                <a:ea typeface="Verdana" pitchFamily="34" charset="0"/>
                <a:cs typeface="Verdana" pitchFamily="34" charset="0"/>
              </a:rPr>
              <a:t>Suomen Automaatioseura ry</a:t>
            </a:r>
          </a:p>
          <a:p>
            <a:pPr algn="ctr">
              <a:defRPr/>
            </a:pPr>
            <a:r>
              <a:rPr lang="fi-FI" sz="3200" b="1" dirty="0" smtClean="0">
                <a:solidFill>
                  <a:srgbClr val="282E93"/>
                </a:solidFill>
                <a:latin typeface="Arial" charset="0"/>
              </a:rPr>
              <a:t>Visio</a:t>
            </a:r>
            <a:endParaRPr lang="en-US" sz="2000" b="1" dirty="0">
              <a:solidFill>
                <a:srgbClr val="000000"/>
              </a:solidFill>
              <a:latin typeface="Arial" charset="0"/>
            </a:endParaRPr>
          </a:p>
        </p:txBody>
      </p:sp>
      <p:sp>
        <p:nvSpPr>
          <p:cNvPr id="4103" name="Rectangle 8"/>
          <p:cNvSpPr>
            <a:spLocks noChangeArrowheads="1"/>
          </p:cNvSpPr>
          <p:nvPr/>
        </p:nvSpPr>
        <p:spPr bwMode="auto">
          <a:xfrm>
            <a:off x="1066800" y="2590800"/>
            <a:ext cx="5592763" cy="3070225"/>
          </a:xfrm>
          <a:prstGeom prst="rect">
            <a:avLst/>
          </a:prstGeom>
          <a:noFill/>
          <a:ln w="12700">
            <a:noFill/>
            <a:miter lim="800000"/>
            <a:headEnd/>
            <a:tailEnd/>
          </a:ln>
        </p:spPr>
        <p:txBody>
          <a:bodyPr lIns="90488" tIns="44450" rIns="90488" bIns="44450"/>
          <a:lstStyle/>
          <a:p>
            <a:pPr marL="342900" indent="-342900" eaLnBrk="0" hangingPunct="0">
              <a:spcBef>
                <a:spcPct val="20000"/>
              </a:spcBef>
            </a:pPr>
            <a:endParaRPr lang="fi-FI" sz="1800" dirty="0" smtClean="0">
              <a:solidFill>
                <a:srgbClr val="000000"/>
              </a:solidFill>
              <a:latin typeface="Arial" charset="0"/>
            </a:endParaRPr>
          </a:p>
        </p:txBody>
      </p:sp>
      <p:pic>
        <p:nvPicPr>
          <p:cNvPr id="4104" name="Picture 9"/>
          <p:cNvPicPr>
            <a:picLocks noChangeAspect="1" noChangeArrowheads="1"/>
          </p:cNvPicPr>
          <p:nvPr/>
        </p:nvPicPr>
        <p:blipFill>
          <a:blip r:embed="rId3" cstate="print"/>
          <a:srcRect/>
          <a:stretch>
            <a:fillRect/>
          </a:stretch>
        </p:blipFill>
        <p:spPr bwMode="auto">
          <a:xfrm>
            <a:off x="7620000" y="2209800"/>
            <a:ext cx="1209675" cy="3429000"/>
          </a:xfrm>
          <a:prstGeom prst="rect">
            <a:avLst/>
          </a:prstGeom>
          <a:noFill/>
          <a:ln w="12699">
            <a:noFill/>
            <a:miter lim="800000"/>
            <a:headEnd type="none" w="sm" len="sm"/>
            <a:tailEnd type="none" w="sm" len="sm"/>
          </a:ln>
        </p:spPr>
      </p:pic>
      <p:sp>
        <p:nvSpPr>
          <p:cNvPr id="2" name="Suorakulmio 1"/>
          <p:cNvSpPr/>
          <p:nvPr/>
        </p:nvSpPr>
        <p:spPr>
          <a:xfrm>
            <a:off x="1109366" y="1628800"/>
            <a:ext cx="6198938" cy="4524315"/>
          </a:xfrm>
          <a:prstGeom prst="rect">
            <a:avLst/>
          </a:prstGeom>
        </p:spPr>
        <p:txBody>
          <a:bodyPr wrap="square">
            <a:spAutoFit/>
          </a:bodyPr>
          <a:lstStyle/>
          <a:p>
            <a:r>
              <a:rPr lang="fi-FI" dirty="0" smtClean="0">
                <a:latin typeface="+mn-lt"/>
              </a:rPr>
              <a:t>Seuran 60v juhlapuheessa oli ehdotus:</a:t>
            </a:r>
          </a:p>
          <a:p>
            <a:r>
              <a:rPr lang="fi-FI" dirty="0" smtClean="0">
                <a:latin typeface="+mn-lt"/>
              </a:rPr>
              <a:t>”</a:t>
            </a:r>
            <a:r>
              <a:rPr lang="fi-FI" dirty="0">
                <a:latin typeface="+mn-lt"/>
              </a:rPr>
              <a:t>Suomessa juhlitaan automaation merkeissä vielä 100-vuotispäiviäkin”</a:t>
            </a:r>
          </a:p>
          <a:p>
            <a:endParaRPr lang="fi-FI" dirty="0">
              <a:latin typeface="+mn-lt"/>
            </a:endParaRPr>
          </a:p>
          <a:p>
            <a:r>
              <a:rPr lang="fi-FI" dirty="0">
                <a:latin typeface="+mn-lt"/>
              </a:rPr>
              <a:t>K</a:t>
            </a:r>
            <a:r>
              <a:rPr lang="fi-FI" dirty="0" smtClean="0">
                <a:latin typeface="+mn-lt"/>
              </a:rPr>
              <a:t>äytännössä tämä vaatii</a:t>
            </a:r>
            <a:r>
              <a:rPr lang="fi-FI" dirty="0">
                <a:latin typeface="+mn-lt"/>
              </a:rPr>
              <a:t>, että:</a:t>
            </a:r>
          </a:p>
          <a:p>
            <a:endParaRPr lang="fi-FI" dirty="0">
              <a:latin typeface="+mn-lt"/>
            </a:endParaRPr>
          </a:p>
          <a:p>
            <a:r>
              <a:rPr lang="fi-FI" dirty="0">
                <a:latin typeface="+mn-lt"/>
              </a:rPr>
              <a:t>”Automaatio suoraan ja muun toiminnan osana tunnistetaan kansalliseksi kilpailutekijäksi. Suomalainen automaatio-osaaminen on kansainvälisesti tunnettua ja arvostettua.”</a:t>
            </a:r>
          </a:p>
          <a:p>
            <a:endParaRPr lang="fi-FI"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46125" y="574675"/>
            <a:ext cx="184150" cy="457200"/>
          </a:xfrm>
          <a:prstGeom prst="rect">
            <a:avLst/>
          </a:prstGeom>
          <a:noFill/>
          <a:ln w="9525">
            <a:noFill/>
            <a:miter lim="800000"/>
            <a:headEnd/>
            <a:tailEnd/>
          </a:ln>
        </p:spPr>
        <p:txBody>
          <a:bodyPr wrap="none">
            <a:spAutoFit/>
          </a:bodyPr>
          <a:lstStyle/>
          <a:p>
            <a:endParaRPr lang="en-GB" smtClean="0">
              <a:solidFill>
                <a:srgbClr val="000000"/>
              </a:solidFill>
            </a:endParaRPr>
          </a:p>
        </p:txBody>
      </p:sp>
      <p:sp>
        <p:nvSpPr>
          <p:cNvPr id="6147" name="Text Box 3"/>
          <p:cNvSpPr txBox="1">
            <a:spLocks noChangeArrowheads="1"/>
          </p:cNvSpPr>
          <p:nvPr/>
        </p:nvSpPr>
        <p:spPr bwMode="auto">
          <a:xfrm>
            <a:off x="1066800" y="609600"/>
            <a:ext cx="76200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6148" name="Text Box 4"/>
          <p:cNvSpPr txBox="1">
            <a:spLocks noChangeArrowheads="1"/>
          </p:cNvSpPr>
          <p:nvPr/>
        </p:nvSpPr>
        <p:spPr bwMode="auto">
          <a:xfrm>
            <a:off x="3298825" y="2133600"/>
            <a:ext cx="184150" cy="457200"/>
          </a:xfrm>
          <a:prstGeom prst="rect">
            <a:avLst/>
          </a:prstGeom>
          <a:noFill/>
          <a:ln w="9525">
            <a:noFill/>
            <a:miter lim="800000"/>
            <a:headEnd/>
            <a:tailEnd/>
          </a:ln>
        </p:spPr>
        <p:txBody>
          <a:bodyPr>
            <a:spAutoFit/>
          </a:bodyPr>
          <a:lstStyle/>
          <a:p>
            <a:pPr>
              <a:spcBef>
                <a:spcPct val="50000"/>
              </a:spcBef>
            </a:pPr>
            <a:endParaRPr lang="en-GB" smtClean="0">
              <a:solidFill>
                <a:srgbClr val="000000"/>
              </a:solidFill>
            </a:endParaRPr>
          </a:p>
        </p:txBody>
      </p:sp>
      <p:sp>
        <p:nvSpPr>
          <p:cNvPr id="58374" name="Rectangle 6"/>
          <p:cNvSpPr>
            <a:spLocks noChangeArrowheads="1"/>
          </p:cNvSpPr>
          <p:nvPr/>
        </p:nvSpPr>
        <p:spPr bwMode="auto">
          <a:xfrm>
            <a:off x="1447800" y="457200"/>
            <a:ext cx="7391400" cy="914400"/>
          </a:xfrm>
          <a:prstGeom prst="rect">
            <a:avLst/>
          </a:prstGeom>
          <a:noFill/>
          <a:ln w="12700">
            <a:noFill/>
            <a:miter lim="800000"/>
            <a:headEnd/>
            <a:tailEnd/>
          </a:ln>
          <a:effectLst>
            <a:outerShdw algn="ctr" rotWithShape="0">
              <a:schemeClr val="tx2"/>
            </a:outerShdw>
          </a:effectLst>
        </p:spPr>
        <p:txBody>
          <a:bodyPr lIns="90488" tIns="44450" rIns="90488" bIns="44450" anchor="ctr"/>
          <a:lstStyle/>
          <a:p>
            <a:pPr algn="ctr">
              <a:defRPr/>
            </a:pPr>
            <a:r>
              <a:rPr lang="fi-FI" sz="3200" b="1" dirty="0">
                <a:latin typeface="Verdana" pitchFamily="34" charset="0"/>
                <a:ea typeface="Verdana" pitchFamily="34" charset="0"/>
                <a:cs typeface="Verdana" pitchFamily="34" charset="0"/>
              </a:rPr>
              <a:t>Suomen Automaatioseura ry</a:t>
            </a:r>
          </a:p>
          <a:p>
            <a:pPr algn="ctr">
              <a:defRPr/>
            </a:pPr>
            <a:r>
              <a:rPr lang="fi-FI" sz="3200" dirty="0" smtClean="0">
                <a:solidFill>
                  <a:srgbClr val="282E93"/>
                </a:solidFill>
                <a:latin typeface="Arial" charset="0"/>
                <a:cs typeface="Times New Roman" charset="0"/>
              </a:rPr>
              <a:t>Toiminta</a:t>
            </a:r>
            <a:r>
              <a:rPr lang="fi-FI" sz="3200" b="1" dirty="0" smtClean="0">
                <a:solidFill>
                  <a:srgbClr val="282E93"/>
                </a:solidFill>
                <a:latin typeface="Arial" charset="0"/>
                <a:cs typeface="Times New Roman" charset="0"/>
              </a:rPr>
              <a:t> </a:t>
            </a:r>
            <a:r>
              <a:rPr lang="fi-FI" sz="3200" dirty="0" smtClean="0">
                <a:solidFill>
                  <a:srgbClr val="282E93"/>
                </a:solidFill>
                <a:latin typeface="Arial" charset="0"/>
                <a:cs typeface="Times New Roman" charset="0"/>
              </a:rPr>
              <a:t>1</a:t>
            </a:r>
            <a:endParaRPr lang="en-US" sz="3200" dirty="0">
              <a:solidFill>
                <a:srgbClr val="282E93"/>
              </a:solidFill>
              <a:latin typeface="Arial" charset="0"/>
            </a:endParaRPr>
          </a:p>
        </p:txBody>
      </p:sp>
      <p:sp>
        <p:nvSpPr>
          <p:cNvPr id="6150" name="Rectangle 7"/>
          <p:cNvSpPr>
            <a:spLocks noChangeArrowheads="1"/>
          </p:cNvSpPr>
          <p:nvPr/>
        </p:nvSpPr>
        <p:spPr bwMode="auto">
          <a:xfrm>
            <a:off x="1219200" y="2235696"/>
            <a:ext cx="3713163" cy="3137520"/>
          </a:xfrm>
          <a:prstGeom prst="rect">
            <a:avLst/>
          </a:prstGeom>
          <a:noFill/>
          <a:ln w="12700">
            <a:noFill/>
            <a:miter lim="800000"/>
            <a:headEnd/>
            <a:tailEnd/>
          </a:ln>
        </p:spPr>
        <p:txBody>
          <a:bodyPr lIns="90488" tIns="44450" rIns="90488" bIns="44450"/>
          <a:lstStyle/>
          <a:p>
            <a:pPr marL="342900" indent="-342900" eaLnBrk="0" hangingPunct="0">
              <a:spcBef>
                <a:spcPct val="20000"/>
              </a:spcBef>
              <a:buFontTx/>
              <a:buChar char="•"/>
            </a:pPr>
            <a:r>
              <a:rPr lang="fi-FI" b="1" dirty="0" smtClean="0">
                <a:solidFill>
                  <a:srgbClr val="000000"/>
                </a:solidFill>
                <a:latin typeface="Arial" charset="0"/>
                <a:cs typeface="Times New Roman" charset="0"/>
              </a:rPr>
              <a:t>Jaostot</a:t>
            </a:r>
            <a:endParaRPr lang="fi-FI" sz="2000" b="1" dirty="0" smtClean="0">
              <a:solidFill>
                <a:srgbClr val="000000"/>
              </a:solidFill>
              <a:latin typeface="Arial" charset="0"/>
              <a:cs typeface="Times New Roman" charset="0"/>
            </a:endParaRP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Konenäkö</a:t>
            </a: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Valmistuksenohjaus - MES</a:t>
            </a: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Rakennusautomaatio</a:t>
            </a: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Simulointi</a:t>
            </a: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Turvallisuusjaosto</a:t>
            </a:r>
          </a:p>
          <a:p>
            <a:pPr marL="742950" lvl="1" indent="-285750" eaLnBrk="0" hangingPunct="0">
              <a:spcBef>
                <a:spcPct val="20000"/>
              </a:spcBef>
              <a:buFontTx/>
              <a:buChar char="•"/>
            </a:pPr>
            <a:r>
              <a:rPr lang="fi-FI" sz="2000" dirty="0" smtClean="0">
                <a:solidFill>
                  <a:srgbClr val="000000"/>
                </a:solidFill>
                <a:latin typeface="Arial" charset="0"/>
                <a:cs typeface="Times New Roman" charset="0"/>
              </a:rPr>
              <a:t>Voimalaitos</a:t>
            </a:r>
          </a:p>
        </p:txBody>
      </p:sp>
      <p:pic>
        <p:nvPicPr>
          <p:cNvPr id="6151" name="Picture 8" descr="j0252349"/>
          <p:cNvPicPr>
            <a:picLocks noChangeAspect="1" noChangeArrowheads="1"/>
          </p:cNvPicPr>
          <p:nvPr/>
        </p:nvPicPr>
        <p:blipFill>
          <a:blip r:embed="rId3" cstate="print"/>
          <a:srcRect/>
          <a:stretch>
            <a:fillRect/>
          </a:stretch>
        </p:blipFill>
        <p:spPr bwMode="auto">
          <a:xfrm>
            <a:off x="5580063" y="2205038"/>
            <a:ext cx="2879725" cy="1751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20080" y="609600"/>
            <a:ext cx="7772400" cy="1143000"/>
          </a:xfrm>
        </p:spPr>
        <p:txBody>
          <a:bodyPr/>
          <a:lstStyle/>
          <a:p>
            <a:pPr eaLnBrk="1" hangingPunct="1"/>
            <a:r>
              <a:rPr lang="fi-FI" sz="3200" dirty="0">
                <a:latin typeface="Verdana" pitchFamily="34" charset="0"/>
                <a:ea typeface="Verdana" pitchFamily="34" charset="0"/>
                <a:cs typeface="Verdana" pitchFamily="34" charset="0"/>
              </a:rPr>
              <a:t>Suomen Automaatioseura ry</a:t>
            </a:r>
            <a:br>
              <a:rPr lang="fi-FI" sz="3200" dirty="0">
                <a:latin typeface="Verdana" pitchFamily="34" charset="0"/>
                <a:ea typeface="Verdana" pitchFamily="34" charset="0"/>
                <a:cs typeface="Verdana" pitchFamily="34" charset="0"/>
              </a:rPr>
            </a:br>
            <a:r>
              <a:rPr lang="fi-FI" sz="3200" b="0" dirty="0" smtClean="0">
                <a:solidFill>
                  <a:srgbClr val="282E93"/>
                </a:solidFill>
              </a:rPr>
              <a:t>Toiminta 2</a:t>
            </a:r>
            <a:endParaRPr lang="en-US" sz="3200" b="0" dirty="0" smtClean="0">
              <a:solidFill>
                <a:srgbClr val="282E93"/>
              </a:solidFill>
            </a:endParaRPr>
          </a:p>
        </p:txBody>
      </p:sp>
      <p:sp>
        <p:nvSpPr>
          <p:cNvPr id="7171" name="Rectangle 3"/>
          <p:cNvSpPr>
            <a:spLocks noGrp="1" noChangeArrowheads="1"/>
          </p:cNvSpPr>
          <p:nvPr>
            <p:ph type="body" idx="1"/>
          </p:nvPr>
        </p:nvSpPr>
        <p:spPr>
          <a:xfrm>
            <a:off x="685800" y="2197521"/>
            <a:ext cx="3957638" cy="2887663"/>
          </a:xfrm>
        </p:spPr>
        <p:txBody>
          <a:bodyPr/>
          <a:lstStyle/>
          <a:p>
            <a:pPr eaLnBrk="1" hangingPunct="1"/>
            <a:r>
              <a:rPr lang="fi-FI" sz="2400" b="1" dirty="0" smtClean="0"/>
              <a:t>Toimikunnat</a:t>
            </a:r>
            <a:endParaRPr lang="fi-FI" sz="2000" b="1" dirty="0" smtClean="0"/>
          </a:p>
          <a:p>
            <a:pPr lvl="1" eaLnBrk="1" hangingPunct="1">
              <a:buFontTx/>
              <a:buChar char="•"/>
            </a:pPr>
            <a:r>
              <a:rPr lang="fi-FI" sz="2000" dirty="0" smtClean="0"/>
              <a:t>Koulutustoimikunta</a:t>
            </a:r>
          </a:p>
          <a:p>
            <a:pPr lvl="1" eaLnBrk="1" hangingPunct="1">
              <a:buFontTx/>
              <a:buChar char="•"/>
            </a:pPr>
            <a:r>
              <a:rPr lang="fi-FI" sz="2000" dirty="0" smtClean="0"/>
              <a:t>OPC-toimikunta</a:t>
            </a:r>
          </a:p>
          <a:p>
            <a:pPr lvl="1" eaLnBrk="1" hangingPunct="1">
              <a:buFontTx/>
              <a:buChar char="•"/>
            </a:pPr>
            <a:r>
              <a:rPr lang="fi-FI" sz="2000" dirty="0" err="1" smtClean="0">
                <a:cs typeface="Times New Roman" charset="0"/>
              </a:rPr>
              <a:t>BACnet</a:t>
            </a:r>
            <a:r>
              <a:rPr lang="fi-FI" sz="2000" dirty="0" smtClean="0">
                <a:cs typeface="Times New Roman" charset="0"/>
              </a:rPr>
              <a:t> -toimikunta</a:t>
            </a:r>
            <a:r>
              <a:rPr lang="en-GB" sz="2000" dirty="0" smtClean="0"/>
              <a:t> </a:t>
            </a:r>
            <a:endParaRPr lang="fi-FI" sz="2000" dirty="0" smtClean="0"/>
          </a:p>
          <a:p>
            <a:pPr lvl="1" eaLnBrk="1" hangingPunct="1">
              <a:buFontTx/>
              <a:buChar char="•"/>
            </a:pPr>
            <a:r>
              <a:rPr lang="fi-FI" sz="2000" dirty="0" err="1" smtClean="0"/>
              <a:t>Käynnissäpitotoimikunta</a:t>
            </a:r>
            <a:endParaRPr lang="fi-FI" sz="2000" dirty="0" smtClean="0"/>
          </a:p>
          <a:p>
            <a:pPr lvl="1" eaLnBrk="1" hangingPunct="1">
              <a:buFontTx/>
              <a:buChar char="•"/>
            </a:pPr>
            <a:r>
              <a:rPr lang="fi-FI" sz="2000" dirty="0" smtClean="0"/>
              <a:t>Teknologiatoimikunta</a:t>
            </a:r>
          </a:p>
          <a:p>
            <a:pPr lvl="1" eaLnBrk="1" hangingPunct="1">
              <a:buFontTx/>
              <a:buChar char="•"/>
            </a:pPr>
            <a:r>
              <a:rPr lang="fi-FI" sz="2000" dirty="0" smtClean="0"/>
              <a:t>Kansainvälisyystoimikunta</a:t>
            </a:r>
            <a:endParaRPr lang="en-US" sz="2000" dirty="0" smtClean="0"/>
          </a:p>
        </p:txBody>
      </p:sp>
      <p:pic>
        <p:nvPicPr>
          <p:cNvPr id="7172" name="Picture 5" descr="MPj04000900000[1]"/>
          <p:cNvPicPr>
            <a:picLocks noChangeAspect="1" noChangeArrowheads="1"/>
          </p:cNvPicPr>
          <p:nvPr/>
        </p:nvPicPr>
        <p:blipFill>
          <a:blip r:embed="rId2" cstate="print"/>
          <a:srcRect/>
          <a:stretch>
            <a:fillRect/>
          </a:stretch>
        </p:blipFill>
        <p:spPr bwMode="auto">
          <a:xfrm>
            <a:off x="4932363" y="2060575"/>
            <a:ext cx="3902075" cy="2600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20080" y="609600"/>
            <a:ext cx="7772400" cy="1143000"/>
          </a:xfrm>
        </p:spPr>
        <p:txBody>
          <a:bodyPr/>
          <a:lstStyle/>
          <a:p>
            <a:pPr eaLnBrk="1" hangingPunct="1"/>
            <a:r>
              <a:rPr lang="fi-FI" sz="3200" dirty="0">
                <a:latin typeface="Verdana" pitchFamily="34" charset="0"/>
                <a:ea typeface="Verdana" pitchFamily="34" charset="0"/>
                <a:cs typeface="Verdana" pitchFamily="34" charset="0"/>
              </a:rPr>
              <a:t>Suomen Automaatioseura ry</a:t>
            </a:r>
            <a:br>
              <a:rPr lang="fi-FI" sz="3200" dirty="0">
                <a:latin typeface="Verdana" pitchFamily="34" charset="0"/>
                <a:ea typeface="Verdana" pitchFamily="34" charset="0"/>
                <a:cs typeface="Verdana" pitchFamily="34" charset="0"/>
              </a:rPr>
            </a:br>
            <a:r>
              <a:rPr lang="fi-FI" sz="3200" b="0" dirty="0" smtClean="0">
                <a:solidFill>
                  <a:srgbClr val="282E93"/>
                </a:solidFill>
              </a:rPr>
              <a:t>Toiminta 3</a:t>
            </a:r>
            <a:endParaRPr lang="en-US" sz="3200" b="0" dirty="0" smtClean="0">
              <a:solidFill>
                <a:srgbClr val="282E93"/>
              </a:solidFill>
            </a:endParaRPr>
          </a:p>
        </p:txBody>
      </p:sp>
      <p:sp>
        <p:nvSpPr>
          <p:cNvPr id="7171" name="Rectangle 3"/>
          <p:cNvSpPr>
            <a:spLocks noGrp="1" noChangeArrowheads="1"/>
          </p:cNvSpPr>
          <p:nvPr>
            <p:ph type="body" idx="1"/>
          </p:nvPr>
        </p:nvSpPr>
        <p:spPr>
          <a:xfrm>
            <a:off x="2771800" y="2132856"/>
            <a:ext cx="4968552" cy="4327823"/>
          </a:xfrm>
        </p:spPr>
        <p:txBody>
          <a:bodyPr/>
          <a:lstStyle/>
          <a:p>
            <a:pPr marL="0" indent="0" eaLnBrk="1" hangingPunct="1">
              <a:buNone/>
            </a:pPr>
            <a:r>
              <a:rPr lang="fi-FI" sz="1800" b="1" dirty="0" smtClean="0"/>
              <a:t>Tapahtumien järjestäminen</a:t>
            </a:r>
          </a:p>
          <a:p>
            <a:pPr eaLnBrk="1" hangingPunct="1"/>
            <a:endParaRPr lang="fi-FI" sz="1800" dirty="0" smtClean="0"/>
          </a:p>
          <a:p>
            <a:pPr lvl="1" eaLnBrk="1" hangingPunct="1"/>
            <a:r>
              <a:rPr lang="fi-FI" sz="1800" b="1" dirty="0" smtClean="0"/>
              <a:t>Kotimaiset seminaarit</a:t>
            </a:r>
          </a:p>
          <a:p>
            <a:pPr lvl="2" eaLnBrk="1" hangingPunct="1"/>
            <a:r>
              <a:rPr lang="fi-FI" sz="1400" dirty="0" smtClean="0"/>
              <a:t>Automaatioseminaari joka toinen vuosi</a:t>
            </a:r>
          </a:p>
          <a:p>
            <a:pPr lvl="2" eaLnBrk="1" hangingPunct="1"/>
            <a:r>
              <a:rPr lang="fi-FI" sz="1400" dirty="0" smtClean="0"/>
              <a:t>Rakennusautomaatio</a:t>
            </a:r>
          </a:p>
          <a:p>
            <a:pPr lvl="2" eaLnBrk="1" hangingPunct="1"/>
            <a:r>
              <a:rPr lang="fi-FI" sz="1400" dirty="0" smtClean="0"/>
              <a:t>OPC &amp; MES Day</a:t>
            </a:r>
          </a:p>
          <a:p>
            <a:pPr lvl="2" eaLnBrk="1" hangingPunct="1"/>
            <a:r>
              <a:rPr lang="fi-FI" sz="1400" dirty="0" smtClean="0"/>
              <a:t>Voimalaitosautomaatio</a:t>
            </a:r>
          </a:p>
          <a:p>
            <a:pPr lvl="1" eaLnBrk="1" hangingPunct="1"/>
            <a:r>
              <a:rPr lang="fi-FI" sz="1800" b="1" dirty="0" smtClean="0"/>
              <a:t>Kansainväliset tapahtumat</a:t>
            </a:r>
          </a:p>
          <a:p>
            <a:pPr lvl="2" eaLnBrk="1" hangingPunct="1"/>
            <a:r>
              <a:rPr lang="fi-FI" sz="1400" dirty="0" smtClean="0"/>
              <a:t>IFAC</a:t>
            </a:r>
          </a:p>
          <a:p>
            <a:pPr lvl="2" eaLnBrk="1" hangingPunct="1"/>
            <a:r>
              <a:rPr lang="fi-FI" sz="1400" dirty="0" smtClean="0"/>
              <a:t>IMEKO</a:t>
            </a:r>
            <a:endParaRPr lang="fi-FI" sz="1800" dirty="0"/>
          </a:p>
          <a:p>
            <a:pPr lvl="2" eaLnBrk="1" hangingPunct="1"/>
            <a:r>
              <a:rPr lang="fi-FI" sz="1400" dirty="0" smtClean="0"/>
              <a:t>EUROSIM</a:t>
            </a:r>
          </a:p>
          <a:p>
            <a:pPr marL="0" indent="0" eaLnBrk="1" hangingPunct="1">
              <a:buNone/>
            </a:pPr>
            <a:endParaRPr lang="fi-FI" sz="1800" dirty="0" smtClean="0"/>
          </a:p>
          <a:p>
            <a:pPr marL="0" indent="0" eaLnBrk="1" hangingPunct="1">
              <a:buNone/>
            </a:pPr>
            <a:r>
              <a:rPr lang="fi-FI" sz="1800" b="1" dirty="0" smtClean="0"/>
              <a:t>Yhteistyökumppanina alan messuilla</a:t>
            </a:r>
          </a:p>
          <a:p>
            <a:pPr lvl="1" eaLnBrk="1" hangingPunct="1"/>
            <a:r>
              <a:rPr lang="fi-FI" sz="1400" dirty="0" smtClean="0"/>
              <a:t>Helsinki</a:t>
            </a:r>
          </a:p>
          <a:p>
            <a:pPr lvl="1" eaLnBrk="1" hangingPunct="1"/>
            <a:r>
              <a:rPr lang="fi-FI" sz="1400" dirty="0" smtClean="0"/>
              <a:t>Jyväskylä</a:t>
            </a:r>
          </a:p>
          <a:p>
            <a:pPr marL="0" indent="0" eaLnBrk="1" hangingPunct="1">
              <a:buNone/>
            </a:pPr>
            <a:endParaRPr lang="fi-FI" sz="1000" dirty="0" smtClean="0"/>
          </a:p>
          <a:p>
            <a:pPr lvl="1" eaLnBrk="1" hangingPunct="1"/>
            <a:endParaRPr lang="fi-FI" sz="2200" dirty="0" smtClean="0"/>
          </a:p>
          <a:p>
            <a:pPr lvl="1" eaLnBrk="1" hangingPunct="1"/>
            <a:endParaRPr lang="fi-FI" sz="2200" dirty="0" smtClean="0"/>
          </a:p>
          <a:p>
            <a:pPr lvl="1" eaLnBrk="1" hangingPunct="1"/>
            <a:endParaRPr lang="fi-FI" sz="1800" dirty="0"/>
          </a:p>
          <a:p>
            <a:pPr lvl="1" eaLnBrk="1" hangingPunct="1"/>
            <a:endParaRPr lang="fi-FI" sz="1800" dirty="0" smtClean="0"/>
          </a:p>
        </p:txBody>
      </p:sp>
    </p:spTree>
    <p:extLst>
      <p:ext uri="{BB962C8B-B14F-4D97-AF65-F5344CB8AC3E}">
        <p14:creationId xmlns:p14="http://schemas.microsoft.com/office/powerpoint/2010/main" val="1839526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pPr eaLnBrk="1" hangingPunct="1"/>
            <a:r>
              <a:rPr lang="fi-FI" b="0" smtClean="0">
                <a:solidFill>
                  <a:srgbClr val="282E93"/>
                </a:solidFill>
              </a:rPr>
              <a:t>IFAC-yhteistyö</a:t>
            </a:r>
            <a:endParaRPr lang="en-US" b="0" smtClean="0">
              <a:solidFill>
                <a:srgbClr val="282E93"/>
              </a:solidFill>
            </a:endParaRPr>
          </a:p>
        </p:txBody>
      </p:sp>
      <p:sp>
        <p:nvSpPr>
          <p:cNvPr id="8195" name="Rectangle 1027"/>
          <p:cNvSpPr>
            <a:spLocks noGrp="1" noChangeArrowheads="1"/>
          </p:cNvSpPr>
          <p:nvPr>
            <p:ph type="body" sz="half" idx="1"/>
          </p:nvPr>
        </p:nvSpPr>
        <p:spPr>
          <a:xfrm>
            <a:off x="685800" y="1981200"/>
            <a:ext cx="4318000" cy="4114800"/>
          </a:xfrm>
        </p:spPr>
        <p:txBody>
          <a:bodyPr/>
          <a:lstStyle/>
          <a:p>
            <a:pPr eaLnBrk="1" hangingPunct="1">
              <a:lnSpc>
                <a:spcPct val="80000"/>
              </a:lnSpc>
            </a:pPr>
            <a:r>
              <a:rPr lang="en-US" sz="1800" smtClean="0"/>
              <a:t>The International Federation of Automatic Control, founded in September 1957, is a multinational federation of National Member Organizations (NMOs), each one representing the engineering and scientific societies concerned with automatic control in its own country. </a:t>
            </a:r>
          </a:p>
          <a:p>
            <a:pPr eaLnBrk="1" hangingPunct="1">
              <a:lnSpc>
                <a:spcPct val="80000"/>
              </a:lnSpc>
            </a:pPr>
            <a:endParaRPr lang="en-US" sz="1800" smtClean="0"/>
          </a:p>
          <a:p>
            <a:pPr eaLnBrk="1" hangingPunct="1">
              <a:lnSpc>
                <a:spcPct val="80000"/>
              </a:lnSpc>
            </a:pPr>
            <a:r>
              <a:rPr lang="en-US" sz="1800" smtClean="0"/>
              <a:t>The purpose of the Federation is to promote the science and technology of control in the broadest sense in all systems, whether, for example, engineering, physical, biological, social or economic, in both theory and application. IFAC is also concerned with the impact of control technology on society. </a:t>
            </a:r>
          </a:p>
          <a:p>
            <a:pPr lvl="2" eaLnBrk="1" hangingPunct="1">
              <a:lnSpc>
                <a:spcPct val="80000"/>
              </a:lnSpc>
            </a:pPr>
            <a:endParaRPr lang="fi-FI" sz="1800" smtClean="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7" y="2132856"/>
            <a:ext cx="3405783" cy="151216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fi-FI" b="0" smtClean="0">
                <a:solidFill>
                  <a:srgbClr val="282E93"/>
                </a:solidFill>
              </a:rPr>
              <a:t>IMEKO -yhteistyö</a:t>
            </a:r>
            <a:endParaRPr lang="en-US" b="0" smtClean="0">
              <a:solidFill>
                <a:srgbClr val="282E93"/>
              </a:solidFill>
            </a:endParaRPr>
          </a:p>
        </p:txBody>
      </p:sp>
      <p:sp>
        <p:nvSpPr>
          <p:cNvPr id="9219" name="Rectangle 3"/>
          <p:cNvSpPr>
            <a:spLocks noGrp="1" noChangeArrowheads="1"/>
          </p:cNvSpPr>
          <p:nvPr>
            <p:ph type="body" sz="half" idx="1"/>
          </p:nvPr>
        </p:nvSpPr>
        <p:spPr>
          <a:xfrm>
            <a:off x="685800" y="1981200"/>
            <a:ext cx="3810000" cy="4543425"/>
          </a:xfrm>
        </p:spPr>
        <p:txBody>
          <a:bodyPr/>
          <a:lstStyle/>
          <a:p>
            <a:pPr eaLnBrk="1" hangingPunct="1">
              <a:lnSpc>
                <a:spcPct val="80000"/>
              </a:lnSpc>
            </a:pPr>
            <a:r>
              <a:rPr lang="fi-FI" sz="1800" smtClean="0"/>
              <a:t>IMEKO on globaalinen kansainvälinen liitto, joka toimii yhteisenä foorumina mittaustekniikkaa kehittävien tutkijoiden ja instrumenttiteknologiaa hyödyntävän teollisuuden välillä.</a:t>
            </a:r>
          </a:p>
          <a:p>
            <a:pPr eaLnBrk="1" hangingPunct="1">
              <a:lnSpc>
                <a:spcPct val="80000"/>
              </a:lnSpc>
              <a:buFontTx/>
              <a:buNone/>
            </a:pPr>
            <a:r>
              <a:rPr lang="fi-FI" sz="1800" smtClean="0"/>
              <a:t> </a:t>
            </a:r>
          </a:p>
          <a:p>
            <a:pPr eaLnBrk="1" hangingPunct="1">
              <a:lnSpc>
                <a:spcPct val="80000"/>
              </a:lnSpc>
            </a:pPr>
            <a:r>
              <a:rPr lang="fi-FI" sz="1800" smtClean="0"/>
              <a:t>Suomi on ollut IMEKOn jäsen vuodesta 1975 lähtien ja järjestänyt IMEKOn World Congressin 1997 sekä symposioita voiman ja massan mittauksen, laatutekniikan ja konepajamittausten, lämpötilan mittausten, teknisen diagnostiikan ja lakisääteisen metrologian aloilla.</a:t>
            </a:r>
          </a:p>
        </p:txBody>
      </p:sp>
      <p:pic>
        <p:nvPicPr>
          <p:cNvPr id="9220" name="Picture 6" descr="imeko_055x068"/>
          <p:cNvPicPr>
            <a:picLocks noGrp="1" noChangeAspect="1" noChangeArrowheads="1"/>
          </p:cNvPicPr>
          <p:nvPr>
            <p:ph sz="half" idx="2"/>
          </p:nvPr>
        </p:nvPicPr>
        <p:blipFill>
          <a:blip r:embed="rId2" cstate="print"/>
          <a:srcRect/>
          <a:stretch>
            <a:fillRect/>
          </a:stretch>
        </p:blipFill>
        <p:spPr>
          <a:xfrm>
            <a:off x="5940425" y="2349500"/>
            <a:ext cx="2327275" cy="2878138"/>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fi-FI" b="0" smtClean="0">
                <a:solidFill>
                  <a:srgbClr val="282E93"/>
                </a:solidFill>
              </a:rPr>
              <a:t>Stipendit</a:t>
            </a:r>
            <a:endParaRPr lang="en-US" b="0" smtClean="0">
              <a:solidFill>
                <a:srgbClr val="282E93"/>
              </a:solidFill>
            </a:endParaRPr>
          </a:p>
        </p:txBody>
      </p:sp>
      <p:sp>
        <p:nvSpPr>
          <p:cNvPr id="11267" name="Rectangle 3"/>
          <p:cNvSpPr>
            <a:spLocks noGrp="1" noChangeArrowheads="1"/>
          </p:cNvSpPr>
          <p:nvPr>
            <p:ph type="body" sz="half" idx="1"/>
          </p:nvPr>
        </p:nvSpPr>
        <p:spPr>
          <a:xfrm>
            <a:off x="685800" y="1981200"/>
            <a:ext cx="4102100" cy="4114800"/>
          </a:xfrm>
        </p:spPr>
        <p:txBody>
          <a:bodyPr/>
          <a:lstStyle/>
          <a:p>
            <a:pPr eaLnBrk="1" hangingPunct="1"/>
            <a:r>
              <a:rPr lang="fi-FI" sz="1800" smtClean="0"/>
              <a:t>Suomen Automaatioseura ry jakaa vuosittain stipendit aktiivisille, automaatio- ja mittaustekniikan opintonsa päättäville henkilöille.  </a:t>
            </a:r>
          </a:p>
          <a:p>
            <a:pPr eaLnBrk="1" hangingPunct="1"/>
            <a:endParaRPr lang="fi-FI" sz="1800" smtClean="0"/>
          </a:p>
          <a:p>
            <a:pPr eaLnBrk="1" hangingPunct="1"/>
            <a:r>
              <a:rPr lang="fi-FI" sz="1800" smtClean="0"/>
              <a:t>Ehdotuksen stipendin saajiksi tekevät oppilaitokset vuosittain</a:t>
            </a:r>
            <a:endParaRPr lang="en-US" sz="1800" smtClean="0"/>
          </a:p>
        </p:txBody>
      </p:sp>
      <p:pic>
        <p:nvPicPr>
          <p:cNvPr id="11268" name="Picture 9" descr="MPj04117490000[1]"/>
          <p:cNvPicPr>
            <a:picLocks noGrp="1" noChangeAspect="1" noChangeArrowheads="1"/>
          </p:cNvPicPr>
          <p:nvPr>
            <p:ph sz="half" idx="2"/>
          </p:nvPr>
        </p:nvPicPr>
        <p:blipFill>
          <a:blip r:embed="rId2" cstate="print"/>
          <a:srcRect/>
          <a:stretch>
            <a:fillRect/>
          </a:stretch>
        </p:blipFill>
        <p:spPr>
          <a:xfrm>
            <a:off x="5180013" y="1981200"/>
            <a:ext cx="2744787" cy="4114800"/>
          </a:xfr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3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4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SAS Template">
  <a:themeElements>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589</TotalTime>
  <Words>658</Words>
  <Application>Microsoft Office PowerPoint</Application>
  <PresentationFormat>Näytössä katseltava diaesitys (4:3)</PresentationFormat>
  <Paragraphs>160</Paragraphs>
  <Slides>15</Slides>
  <Notes>4</Notes>
  <HiddenSlides>0</HiddenSlides>
  <MMClips>0</MMClips>
  <ScaleCrop>false</ScaleCrop>
  <HeadingPairs>
    <vt:vector size="6" baseType="variant">
      <vt:variant>
        <vt:lpstr>Käytetyt fontit</vt:lpstr>
      </vt:variant>
      <vt:variant>
        <vt:i4>5</vt:i4>
      </vt:variant>
      <vt:variant>
        <vt:lpstr>Teema</vt:lpstr>
      </vt:variant>
      <vt:variant>
        <vt:i4>13</vt:i4>
      </vt:variant>
      <vt:variant>
        <vt:lpstr>Dian otsikot</vt:lpstr>
      </vt:variant>
      <vt:variant>
        <vt:i4>15</vt:i4>
      </vt:variant>
    </vt:vector>
  </HeadingPairs>
  <TitlesOfParts>
    <vt:vector size="33" baseType="lpstr">
      <vt:lpstr>Arial Unicode MS</vt:lpstr>
      <vt:lpstr>Arial</vt:lpstr>
      <vt:lpstr>Calibri</vt:lpstr>
      <vt:lpstr>Times New Roman</vt:lpstr>
      <vt:lpstr>Verdana</vt:lpstr>
      <vt:lpstr>Default Design</vt:lpstr>
      <vt:lpstr>SAS Template</vt:lpstr>
      <vt:lpstr>3_SAS Template</vt:lpstr>
      <vt:lpstr>4_SAS Template</vt:lpstr>
      <vt:lpstr>6_SAS Template</vt:lpstr>
      <vt:lpstr>7_SAS Template</vt:lpstr>
      <vt:lpstr>8_SAS Template</vt:lpstr>
      <vt:lpstr>9_SAS Template</vt:lpstr>
      <vt:lpstr>10_SAS Template</vt:lpstr>
      <vt:lpstr>11_SAS Template</vt:lpstr>
      <vt:lpstr>12_SAS Template</vt:lpstr>
      <vt:lpstr>13_SAS Template</vt:lpstr>
      <vt:lpstr>14_SAS Template</vt:lpstr>
      <vt:lpstr>PowerPoint-esitys</vt:lpstr>
      <vt:lpstr>Suomen Automaatioseura ry Missio</vt:lpstr>
      <vt:lpstr>PowerPoint-esitys</vt:lpstr>
      <vt:lpstr>PowerPoint-esitys</vt:lpstr>
      <vt:lpstr>Suomen Automaatioseura ry Toiminta 2</vt:lpstr>
      <vt:lpstr>Suomen Automaatioseura ry Toiminta 3</vt:lpstr>
      <vt:lpstr>IFAC-yhteistyö</vt:lpstr>
      <vt:lpstr>IMEKO -yhteistyö</vt:lpstr>
      <vt:lpstr>Stipendit</vt:lpstr>
      <vt:lpstr>Automaatiopalkinto</vt:lpstr>
      <vt:lpstr>Automaatiopäivät</vt:lpstr>
      <vt:lpstr>PowerPoint-esitys</vt:lpstr>
      <vt:lpstr>Automaatioväylä Oy</vt:lpstr>
      <vt:lpstr>Automaatiosäätiö</vt:lpstr>
      <vt:lpstr>PowerPoint-esitys</vt:lpstr>
    </vt:vector>
  </TitlesOfParts>
  <Company>Suomen Automaation Tuki Oy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VENALAIP</dc:creator>
  <cp:lastModifiedBy>Antti Kuisma</cp:lastModifiedBy>
  <cp:revision>38</cp:revision>
  <cp:lastPrinted>2013-09-05T13:30:32Z</cp:lastPrinted>
  <dcterms:created xsi:type="dcterms:W3CDTF">2003-01-15T13:27:34Z</dcterms:created>
  <dcterms:modified xsi:type="dcterms:W3CDTF">2014-11-27T15:31:06Z</dcterms:modified>
</cp:coreProperties>
</file>